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3"/>
    <p:sldId id="326" r:id="rId4"/>
    <p:sldId id="327" r:id="rId5"/>
    <p:sldId id="328" r:id="rId6"/>
    <p:sldId id="259" r:id="rId7"/>
    <p:sldId id="323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25" r:id="rId19"/>
    <p:sldId id="330" r:id="rId20"/>
    <p:sldId id="329" r:id="rId21"/>
    <p:sldId id="274" r:id="rId22"/>
    <p:sldId id="314" r:id="rId23"/>
    <p:sldId id="282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15" r:id="rId32"/>
    <p:sldId id="283" r:id="rId33"/>
    <p:sldId id="285" r:id="rId34"/>
    <p:sldId id="286" r:id="rId35"/>
    <p:sldId id="287" r:id="rId36"/>
    <p:sldId id="284" r:id="rId37"/>
    <p:sldId id="288" r:id="rId38"/>
    <p:sldId id="290" r:id="rId39"/>
    <p:sldId id="289" r:id="rId40"/>
    <p:sldId id="291" r:id="rId41"/>
    <p:sldId id="292" r:id="rId42"/>
    <p:sldId id="293" r:id="rId43"/>
    <p:sldId id="316" r:id="rId44"/>
    <p:sldId id="294" r:id="rId45"/>
    <p:sldId id="300" r:id="rId46"/>
    <p:sldId id="301" r:id="rId47"/>
    <p:sldId id="304" r:id="rId48"/>
    <p:sldId id="303" r:id="rId49"/>
    <p:sldId id="302" r:id="rId50"/>
    <p:sldId id="299" r:id="rId51"/>
    <p:sldId id="295" r:id="rId52"/>
    <p:sldId id="307" r:id="rId53"/>
    <p:sldId id="308" r:id="rId54"/>
    <p:sldId id="309" r:id="rId55"/>
    <p:sldId id="318" r:id="rId56"/>
    <p:sldId id="310" r:id="rId57"/>
    <p:sldId id="311" r:id="rId58"/>
    <p:sldId id="319" r:id="rId59"/>
    <p:sldId id="312" r:id="rId60"/>
    <p:sldId id="313" r:id="rId61"/>
    <p:sldId id="306" r:id="rId62"/>
    <p:sldId id="305" r:id="rId63"/>
    <p:sldId id="298" r:id="rId64"/>
    <p:sldId id="297" r:id="rId65"/>
    <p:sldId id="320" r:id="rId66"/>
    <p:sldId id="321" r:id="rId67"/>
    <p:sldId id="331" r:id="rId68"/>
  </p:sldIdLst>
  <p:sldSz cx="18288000" cy="10287000"/>
  <p:notesSz cx="6858000" cy="9144000"/>
  <p:embeddedFontLst>
    <p:embeddedFont>
      <p:font typeface="Brush Script MT" panose="03060802040406070304" pitchFamily="66" charset="0"/>
      <p:italic r:id="rId72"/>
    </p:embeddedFont>
    <p:embeddedFont>
      <p:font typeface="Poppins" panose="00000500000000000000"/>
      <p:regular r:id="rId73"/>
    </p:embeddedFont>
    <p:embeddedFont>
      <p:font typeface="Open Sans Bold" panose="020B0806030504020204"/>
      <p:bold r:id="rId74"/>
    </p:embeddedFont>
    <p:embeddedFont>
      <p:font typeface="Arial Black" panose="020B0A04020102020204" charset="0"/>
      <p:bold r:id="rId75"/>
    </p:embeddedFont>
    <p:embeddedFont>
      <p:font typeface="Open Sans Bold" panose="020B0806030504020204" charset="0"/>
      <p:bold r:id="rId76"/>
    </p:embeddedFont>
    <p:embeddedFont>
      <p:font typeface="Agency FB" panose="020B0503020202020204" pitchFamily="34" charset="0"/>
      <p:regular r:id="rId77"/>
      <p:bold r:id="rId78"/>
    </p:embeddedFont>
    <p:embeddedFont>
      <p:font typeface="Algerian" panose="04020705040A02060702" pitchFamily="82" charset="0"/>
      <p:regular r:id="rId79"/>
    </p:embeddedFont>
    <p:embeddedFont>
      <p:font typeface="Calibri" panose="020F0502020204030204" charset="0"/>
      <p:regular r:id="rId80"/>
      <p:bold r:id="rId81"/>
      <p:italic r:id="rId82"/>
      <p:boldItalic r:id="rId83"/>
    </p:embeddedFont>
    <p:embeddedFont>
      <p:font typeface="Arial Rounded MT Bold" panose="020F0704030504030204" charset="0"/>
      <p:regular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2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2E"/>
    <a:srgbClr val="008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51" d="100"/>
          <a:sy n="51" d="100"/>
        </p:scale>
        <p:origin x="-456" y="-72"/>
      </p:cViewPr>
      <p:guideLst>
        <p:guide orient="horz" pos="2155"/>
        <p:guide pos="2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4" Type="http://schemas.openxmlformats.org/officeDocument/2006/relationships/font" Target="fonts/font13.fntdata"/><Relationship Id="rId83" Type="http://schemas.openxmlformats.org/officeDocument/2006/relationships/font" Target="fonts/font12.fntdata"/><Relationship Id="rId82" Type="http://schemas.openxmlformats.org/officeDocument/2006/relationships/font" Target="fonts/font11.fntdata"/><Relationship Id="rId81" Type="http://schemas.openxmlformats.org/officeDocument/2006/relationships/font" Target="fonts/font10.fntdata"/><Relationship Id="rId80" Type="http://schemas.openxmlformats.org/officeDocument/2006/relationships/font" Target="fonts/font9.fntdata"/><Relationship Id="rId8" Type="http://schemas.openxmlformats.org/officeDocument/2006/relationships/notesMaster" Target="notesMasters/notesMaster1.xml"/><Relationship Id="rId79" Type="http://schemas.openxmlformats.org/officeDocument/2006/relationships/font" Target="fonts/font8.fntdata"/><Relationship Id="rId78" Type="http://schemas.openxmlformats.org/officeDocument/2006/relationships/font" Target="fonts/font7.fntdata"/><Relationship Id="rId77" Type="http://schemas.openxmlformats.org/officeDocument/2006/relationships/font" Target="fonts/font6.fntdata"/><Relationship Id="rId76" Type="http://schemas.openxmlformats.org/officeDocument/2006/relationships/font" Target="fonts/font5.fntdata"/><Relationship Id="rId75" Type="http://schemas.openxmlformats.org/officeDocument/2006/relationships/font" Target="fonts/font4.fntdata"/><Relationship Id="rId74" Type="http://schemas.openxmlformats.org/officeDocument/2006/relationships/font" Target="fonts/font3.fntdata"/><Relationship Id="rId73" Type="http://schemas.openxmlformats.org/officeDocument/2006/relationships/font" Target="fonts/font2.fntdata"/><Relationship Id="rId72" Type="http://schemas.openxmlformats.org/officeDocument/2006/relationships/font" Target="fonts/font1.fntdata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mailto:0@oo" TargetMode="External"/><Relationship Id="rId3" Type="http://schemas.openxmlformats.org/officeDocument/2006/relationships/hyperlink" Target="http://www.philcare.com.ph" TargetMode="External"/><Relationship Id="rId2" Type="http://schemas.openxmlformats.org/officeDocument/2006/relationships/hyperlink" Target="mailto:4@e" TargetMode="External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14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EBF0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1"/>
          <a:srcRect t="8802" b="10513"/>
          <a:stretch>
            <a:fillRect/>
          </a:stretch>
        </p:blipFill>
        <p:spPr>
          <a:xfrm>
            <a:off x="584835" y="2400300"/>
            <a:ext cx="8688705" cy="5742305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-522705" y="8300456"/>
            <a:ext cx="8955560" cy="3797068"/>
          </a:xfrm>
          <a:custGeom>
            <a:avLst/>
            <a:gdLst/>
            <a:ahLst/>
            <a:cxnLst/>
            <a:rect l="l" t="t" r="r" b="b"/>
            <a:pathLst>
              <a:path w="8955560" h="3797068">
                <a:moveTo>
                  <a:pt x="0" y="0"/>
                </a:moveTo>
                <a:lnTo>
                  <a:pt x="8955561" y="0"/>
                </a:lnTo>
                <a:lnTo>
                  <a:pt x="8955561" y="3797068"/>
                </a:lnTo>
                <a:lnTo>
                  <a:pt x="0" y="379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4797" y="8648700"/>
            <a:ext cx="7537909" cy="162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5"/>
              </a:lnSpc>
            </a:pPr>
            <a:r>
              <a:rPr lang="en-US" sz="7030" spc="-70" dirty="0" err="1">
                <a:solidFill>
                  <a:srgbClr val="FCFDFD"/>
                </a:solidFill>
                <a:latin typeface="Brush Script MT" panose="03060802040406070304" pitchFamily="66" charset="0"/>
                <a:ea typeface="Buffalo" panose="00000500000000000000"/>
                <a:cs typeface="Buffalo" panose="00000500000000000000"/>
                <a:sym typeface="Buffalo" panose="00000500000000000000"/>
              </a:rPr>
              <a:t>Ang</a:t>
            </a:r>
            <a:r>
              <a:rPr lang="en-US" sz="7030" spc="-70" dirty="0">
                <a:solidFill>
                  <a:srgbClr val="FCFDFD"/>
                </a:solidFill>
                <a:latin typeface="Brush Script MT" panose="03060802040406070304" pitchFamily="66" charset="0"/>
                <a:ea typeface="Buffalo" panose="00000500000000000000"/>
                <a:cs typeface="Buffalo" panose="00000500000000000000"/>
                <a:sym typeface="Buffalo" panose="00000500000000000000"/>
              </a:rPr>
              <a:t> Health Plan </a:t>
            </a:r>
            <a:r>
              <a:rPr lang="en-GB" altLang="en-US" sz="7030" spc="-70" dirty="0">
                <a:solidFill>
                  <a:srgbClr val="FCFDFD"/>
                </a:solidFill>
                <a:latin typeface="Brush Script MT" panose="03060802040406070304" pitchFamily="66" charset="0"/>
                <a:ea typeface="Buffalo" panose="00000500000000000000"/>
                <a:cs typeface="Buffalo" panose="00000500000000000000"/>
                <a:sym typeface="Buffalo" panose="00000500000000000000"/>
              </a:rPr>
              <a:t>para sa Masa at Lipunan</a:t>
            </a:r>
            <a:endParaRPr lang="en-GB" altLang="en-US" sz="7030" spc="-70" dirty="0">
              <a:solidFill>
                <a:srgbClr val="FCFDFD"/>
              </a:solidFill>
              <a:latin typeface="Brush Script MT" panose="03060802040406070304" pitchFamily="66" charset="0"/>
              <a:ea typeface="Buffalo" panose="00000500000000000000"/>
              <a:cs typeface="Buffalo" panose="00000500000000000000"/>
              <a:sym typeface="Buffalo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86818" y="9850329"/>
            <a:ext cx="4772482" cy="27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5"/>
              </a:lnSpc>
            </a:pPr>
            <a:r>
              <a:rPr lang="en-US" sz="1805" dirty="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Product is underwritten by: </a:t>
            </a:r>
            <a:r>
              <a:rPr lang="en-US" sz="1805" dirty="0" err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Philcare</a:t>
            </a:r>
            <a:r>
              <a:rPr lang="en-US" sz="1805" dirty="0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Inc.</a:t>
            </a:r>
            <a:endParaRPr lang="en-US" sz="1805" dirty="0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902" y="7571726"/>
            <a:ext cx="6568397" cy="971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901" y="6492732"/>
            <a:ext cx="6568397" cy="9367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1341828"/>
            <a:ext cx="5951169" cy="4335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97" y="269046"/>
            <a:ext cx="4593772" cy="1978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17882"/>
            <a:ext cx="18741967" cy="7078320"/>
          </a:xfrm>
          <a:custGeom>
            <a:avLst/>
            <a:gdLst/>
            <a:ahLst/>
            <a:cxnLst/>
            <a:rect l="l" t="t" r="r" b="b"/>
            <a:pathLst>
              <a:path w="18741967" h="7078320">
                <a:moveTo>
                  <a:pt x="0" y="0"/>
                </a:moveTo>
                <a:lnTo>
                  <a:pt x="18741967" y="0"/>
                </a:lnTo>
                <a:lnTo>
                  <a:pt x="18741967" y="7078320"/>
                </a:lnTo>
                <a:lnTo>
                  <a:pt x="0" y="7078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0594" y="1562822"/>
            <a:ext cx="10530805" cy="1484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dirty="0">
                <a:solidFill>
                  <a:srgbClr val="00338E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Agrandir Ultra-Bold" panose="00000A00000000000000"/>
              </a:rPr>
              <a:t>OUT-PATIENT CARE</a:t>
            </a:r>
            <a:endParaRPr lang="en-US" sz="7200" dirty="0">
              <a:solidFill>
                <a:srgbClr val="00338E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Agrandir Ultra-Bold" panose="00000A00000000000000"/>
            </a:endParaRPr>
          </a:p>
        </p:txBody>
      </p:sp>
      <p:sp>
        <p:nvSpPr>
          <p:cNvPr id="17" name="Title 1"/>
          <p:cNvSpPr txBox="1"/>
          <p:nvPr/>
        </p:nvSpPr>
        <p:spPr>
          <a:xfrm>
            <a:off x="577690" y="2767452"/>
            <a:ext cx="9237706" cy="153055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3" y="3842463"/>
            <a:ext cx="13301738" cy="551628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20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4300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sz="20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02227" y="705855"/>
            <a:ext cx="16857073" cy="71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0"/>
              </a:lnSpc>
            </a:pPr>
            <a:r>
              <a:rPr lang="en-US" sz="5620" dirty="0">
                <a:solidFill>
                  <a:srgbClr val="FFFFFF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 panose="020B0806030504020204"/>
              </a:rPr>
              <a:t>IN-PATIENT</a:t>
            </a:r>
            <a:r>
              <a:rPr lang="en-US" sz="5620" dirty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 </a:t>
            </a:r>
            <a:r>
              <a:rPr lang="en-US" sz="5620" dirty="0" smtClean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SERVICES</a:t>
            </a:r>
            <a:endParaRPr lang="en-US" sz="5620" dirty="0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pic>
        <p:nvPicPr>
          <p:cNvPr id="20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09" y="3027323"/>
            <a:ext cx="13685965" cy="631380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3151562" y="266700"/>
            <a:ext cx="4710470" cy="9873734"/>
            <a:chOff x="13151562" y="269046"/>
            <a:chExt cx="4710470" cy="9873734"/>
          </a:xfrm>
        </p:grpSpPr>
        <p:sp>
          <p:nvSpPr>
            <p:cNvPr id="22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2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1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560" y="2102980"/>
            <a:ext cx="13238240" cy="7536319"/>
          </a:xfrm>
          <a:prstGeom prst="rect">
            <a:avLst/>
          </a:prstGeom>
        </p:spPr>
      </p:pic>
      <p:sp>
        <p:nvSpPr>
          <p:cNvPr id="20" name="TextBox 13"/>
          <p:cNvSpPr txBox="1"/>
          <p:nvPr/>
        </p:nvSpPr>
        <p:spPr>
          <a:xfrm>
            <a:off x="402227" y="705855"/>
            <a:ext cx="16857073" cy="71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0"/>
              </a:lnSpc>
            </a:pPr>
            <a:r>
              <a:rPr lang="en-US" sz="5620" dirty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IN-PATIENT </a:t>
            </a:r>
            <a:r>
              <a:rPr lang="en-US" sz="5620" dirty="0" smtClean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SERVICES</a:t>
            </a:r>
            <a:endParaRPr lang="en-US" sz="5620" dirty="0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22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34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358057"/>
            <a:ext cx="13384142" cy="758604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22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34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18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439035"/>
            <a:ext cx="12840970" cy="709993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402227" y="705855"/>
            <a:ext cx="16857073" cy="71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0"/>
              </a:lnSpc>
            </a:pPr>
            <a:r>
              <a:rPr lang="en-US" sz="5620" dirty="0" smtClean="0">
                <a:solidFill>
                  <a:srgbClr val="FFFFFF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EMERGENCY CARE</a:t>
            </a:r>
            <a:endParaRPr lang="en-US" sz="5620" dirty="0">
              <a:solidFill>
                <a:srgbClr val="FFFFFF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25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5524500"/>
            <a:ext cx="195453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5800" y="800100"/>
            <a:ext cx="17068800" cy="9182101"/>
            <a:chOff x="214416" y="76199"/>
            <a:chExt cx="11763168" cy="665217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4416" y="76199"/>
              <a:ext cx="11763168" cy="474759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16" y="4823791"/>
              <a:ext cx="11763168" cy="19045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28"/>
          <p:cNvSpPr txBox="1"/>
          <p:nvPr/>
        </p:nvSpPr>
        <p:spPr>
          <a:xfrm>
            <a:off x="9515348" y="143799"/>
            <a:ext cx="8313346" cy="1330713"/>
          </a:xfrm>
          <a:prstGeom prst="rect">
            <a:avLst/>
          </a:prstGeom>
        </p:spPr>
        <p:txBody>
          <a:bodyPr wrap="square" lIns="0" tIns="15557" rIns="0" bIns="0" rtlCol="0">
            <a:noAutofit/>
          </a:bodyPr>
          <a:lstStyle/>
          <a:p>
            <a:pPr marL="113030" marR="33020">
              <a:lnSpc>
                <a:spcPts val="2450"/>
              </a:lnSpc>
            </a:pPr>
            <a:r>
              <a:rPr sz="2300" spc="-166" dirty="0">
                <a:solidFill>
                  <a:srgbClr val="024964"/>
                </a:solidFill>
                <a:latin typeface="Arial" panose="020B0604020202020204"/>
                <a:cs typeface="Arial" panose="020B0604020202020204"/>
              </a:rPr>
              <a:t>LOA GENERATION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4765" marR="33020">
              <a:lnSpc>
                <a:spcPts val="2190"/>
              </a:lnSpc>
            </a:pPr>
            <a:r>
              <a:rPr sz="2100" spc="26" dirty="0">
                <a:latin typeface="Arial" panose="020B0604020202020204"/>
                <a:cs typeface="Arial" panose="020B0604020202020204"/>
              </a:rPr>
              <a:t>Members can generate LOAs for Consultation or Laboratory.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2700" indent="12065">
              <a:lnSpc>
                <a:spcPts val="2900"/>
              </a:lnSpc>
              <a:spcBef>
                <a:spcPts val="150"/>
              </a:spcBef>
            </a:pPr>
            <a:r>
              <a:rPr sz="2100" spc="-317" dirty="0">
                <a:latin typeface="Arial" panose="020B0604020202020204"/>
                <a:cs typeface="Arial" panose="020B0604020202020204"/>
              </a:rPr>
              <a:t>P</a:t>
            </a:r>
            <a:r>
              <a:rPr sz="2100" spc="115" dirty="0">
                <a:latin typeface="Arial" panose="020B0604020202020204"/>
                <a:cs typeface="Arial" panose="020B0604020202020204"/>
              </a:rPr>
              <a:t>r</a:t>
            </a:r>
            <a:r>
              <a:rPr sz="2100" spc="31" dirty="0">
                <a:latin typeface="Arial" panose="020B0604020202020204"/>
                <a:cs typeface="Arial" panose="020B0604020202020204"/>
              </a:rPr>
              <a:t>o</a:t>
            </a:r>
            <a:r>
              <a:rPr sz="2100" spc="-15" dirty="0">
                <a:latin typeface="Arial" panose="020B0604020202020204"/>
                <a:cs typeface="Arial" panose="020B0604020202020204"/>
              </a:rPr>
              <a:t>c</a:t>
            </a:r>
            <a:r>
              <a:rPr sz="2100" spc="8" dirty="0">
                <a:latin typeface="Arial" panose="020B0604020202020204"/>
                <a:cs typeface="Arial" panose="020B0604020202020204"/>
              </a:rPr>
              <a:t>e</a:t>
            </a:r>
            <a:r>
              <a:rPr sz="2100" spc="105" dirty="0">
                <a:latin typeface="Arial" panose="020B0604020202020204"/>
                <a:cs typeface="Arial" panose="020B0604020202020204"/>
              </a:rPr>
              <a:t>d</a:t>
            </a:r>
            <a:r>
              <a:rPr sz="2100" spc="78" dirty="0">
                <a:latin typeface="Arial" panose="020B0604020202020204"/>
                <a:cs typeface="Arial" panose="020B0604020202020204"/>
              </a:rPr>
              <a:t>u</a:t>
            </a:r>
            <a:r>
              <a:rPr sz="2100" spc="163" dirty="0">
                <a:latin typeface="Arial" panose="020B0604020202020204"/>
                <a:cs typeface="Arial" panose="020B0604020202020204"/>
              </a:rPr>
              <a:t>r</a:t>
            </a:r>
            <a:r>
              <a:rPr sz="2100" spc="-38" dirty="0">
                <a:latin typeface="Arial" panose="020B0604020202020204"/>
                <a:cs typeface="Arial" panose="020B0604020202020204"/>
              </a:rPr>
              <a:t>e</a:t>
            </a:r>
            <a:r>
              <a:rPr sz="2100" spc="-178" dirty="0">
                <a:latin typeface="Arial" panose="020B0604020202020204"/>
                <a:cs typeface="Arial" panose="020B0604020202020204"/>
              </a:rPr>
              <a:t>s</a:t>
            </a:r>
            <a:r>
              <a:rPr sz="2100" spc="154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-4" dirty="0">
                <a:latin typeface="Arial" panose="020B0604020202020204"/>
                <a:cs typeface="Arial" panose="020B0604020202020204"/>
              </a:rPr>
              <a:t>a</a:t>
            </a:r>
            <a:r>
              <a:rPr sz="2100" spc="-14" dirty="0">
                <a:latin typeface="Arial" panose="020B0604020202020204"/>
                <a:cs typeface="Arial" panose="020B0604020202020204"/>
              </a:rPr>
              <a:t>nywhe</a:t>
            </a:r>
            <a:r>
              <a:rPr sz="2100" spc="-9" dirty="0">
                <a:latin typeface="Arial" panose="020B0604020202020204"/>
                <a:cs typeface="Arial" panose="020B0604020202020204"/>
              </a:rPr>
              <a:t>r</a:t>
            </a:r>
            <a:r>
              <a:rPr sz="2100" spc="0" dirty="0">
                <a:latin typeface="Arial" panose="020B0604020202020204"/>
                <a:cs typeface="Arial" panose="020B0604020202020204"/>
              </a:rPr>
              <a:t>e</a:t>
            </a:r>
            <a:r>
              <a:rPr sz="2100" spc="575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-4" dirty="0">
                <a:latin typeface="Arial" panose="020B0604020202020204"/>
                <a:cs typeface="Arial" panose="020B0604020202020204"/>
              </a:rPr>
              <a:t>a</a:t>
            </a:r>
            <a:r>
              <a:rPr sz="2100" spc="-14" dirty="0">
                <a:latin typeface="Arial" panose="020B0604020202020204"/>
                <a:cs typeface="Arial" panose="020B0604020202020204"/>
              </a:rPr>
              <a:t>n</a:t>
            </a:r>
            <a:r>
              <a:rPr sz="2100" spc="0" dirty="0">
                <a:latin typeface="Arial" panose="020B0604020202020204"/>
                <a:cs typeface="Arial" panose="020B0604020202020204"/>
              </a:rPr>
              <a:t>d</a:t>
            </a:r>
            <a:r>
              <a:rPr sz="2100" spc="161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-133" dirty="0">
                <a:latin typeface="Arial" panose="020B0604020202020204"/>
                <a:cs typeface="Arial" panose="020B0604020202020204"/>
              </a:rPr>
              <a:t>a</a:t>
            </a:r>
            <a:r>
              <a:rPr sz="2100" spc="8" dirty="0">
                <a:latin typeface="Arial" panose="020B0604020202020204"/>
                <a:cs typeface="Arial" panose="020B0604020202020204"/>
              </a:rPr>
              <a:t>n</a:t>
            </a:r>
            <a:r>
              <a:rPr sz="2100" spc="79" dirty="0">
                <a:latin typeface="Arial" panose="020B0604020202020204"/>
                <a:cs typeface="Arial" panose="020B0604020202020204"/>
              </a:rPr>
              <a:t>y</a:t>
            </a:r>
            <a:r>
              <a:rPr sz="2100" spc="279" dirty="0">
                <a:latin typeface="Arial" panose="020B0604020202020204"/>
                <a:cs typeface="Arial" panose="020B0604020202020204"/>
              </a:rPr>
              <a:t>t</a:t>
            </a:r>
            <a:r>
              <a:rPr sz="2100" spc="59" dirty="0">
                <a:latin typeface="Arial" panose="020B0604020202020204"/>
                <a:cs typeface="Arial" panose="020B0604020202020204"/>
              </a:rPr>
              <a:t>i</a:t>
            </a:r>
            <a:r>
              <a:rPr sz="2100" spc="124" dirty="0">
                <a:latin typeface="Arial" panose="020B0604020202020204"/>
                <a:cs typeface="Arial" panose="020B0604020202020204"/>
              </a:rPr>
              <a:t>m</a:t>
            </a:r>
            <a:r>
              <a:rPr sz="2100" spc="-58" dirty="0">
                <a:latin typeface="Arial" panose="020B0604020202020204"/>
                <a:cs typeface="Arial" panose="020B0604020202020204"/>
              </a:rPr>
              <a:t>e</a:t>
            </a:r>
            <a:r>
              <a:rPr sz="2100" spc="179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-208" dirty="0">
                <a:latin typeface="Arial" panose="020B0604020202020204"/>
                <a:cs typeface="Arial" panose="020B0604020202020204"/>
              </a:rPr>
              <a:t>a</a:t>
            </a:r>
            <a:r>
              <a:rPr sz="2100" spc="220" dirty="0">
                <a:latin typeface="Arial" panose="020B0604020202020204"/>
                <a:cs typeface="Arial" panose="020B0604020202020204"/>
              </a:rPr>
              <a:t>t</a:t>
            </a:r>
            <a:r>
              <a:rPr sz="2100" spc="29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233" dirty="0">
                <a:latin typeface="Arial" panose="020B0604020202020204"/>
                <a:cs typeface="Arial" panose="020B0604020202020204"/>
              </a:rPr>
              <a:t>t</a:t>
            </a:r>
            <a:r>
              <a:rPr sz="2100" spc="8" dirty="0">
                <a:latin typeface="Arial" panose="020B0604020202020204"/>
                <a:cs typeface="Arial" panose="020B0604020202020204"/>
              </a:rPr>
              <a:t>h</a:t>
            </a:r>
            <a:r>
              <a:rPr sz="2100" spc="78" dirty="0">
                <a:latin typeface="Arial" panose="020B0604020202020204"/>
                <a:cs typeface="Arial" panose="020B0604020202020204"/>
              </a:rPr>
              <a:t>e</a:t>
            </a:r>
            <a:r>
              <a:rPr sz="2100" spc="87" dirty="0">
                <a:latin typeface="Arial" panose="020B0604020202020204"/>
                <a:cs typeface="Arial" panose="020B0604020202020204"/>
              </a:rPr>
              <a:t>i</a:t>
            </a:r>
            <a:r>
              <a:rPr sz="2100" spc="96" dirty="0">
                <a:latin typeface="Arial" panose="020B0604020202020204"/>
                <a:cs typeface="Arial" panose="020B0604020202020204"/>
              </a:rPr>
              <a:t>r</a:t>
            </a:r>
            <a:r>
              <a:rPr sz="2100" spc="84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-9" dirty="0">
                <a:latin typeface="Arial" panose="020B0604020202020204"/>
                <a:cs typeface="Arial" panose="020B0604020202020204"/>
              </a:rPr>
              <a:t>co</a:t>
            </a:r>
            <a:r>
              <a:rPr sz="2100" spc="-14" dirty="0">
                <a:latin typeface="Arial" panose="020B0604020202020204"/>
                <a:cs typeface="Arial" panose="020B0604020202020204"/>
              </a:rPr>
              <a:t>nven</a:t>
            </a:r>
            <a:r>
              <a:rPr sz="2100" spc="-4" dirty="0">
                <a:latin typeface="Arial" panose="020B0604020202020204"/>
                <a:cs typeface="Arial" panose="020B0604020202020204"/>
              </a:rPr>
              <a:t>i</a:t>
            </a:r>
            <a:r>
              <a:rPr sz="2100" spc="-9" dirty="0">
                <a:latin typeface="Arial" panose="020B0604020202020204"/>
                <a:cs typeface="Arial" panose="020B0604020202020204"/>
              </a:rPr>
              <a:t>e</a:t>
            </a:r>
            <a:r>
              <a:rPr sz="2100" spc="-14" dirty="0">
                <a:latin typeface="Arial" panose="020B0604020202020204"/>
                <a:cs typeface="Arial" panose="020B0604020202020204"/>
              </a:rPr>
              <a:t>n</a:t>
            </a:r>
            <a:r>
              <a:rPr sz="2100" spc="-9" dirty="0">
                <a:latin typeface="Arial" panose="020B0604020202020204"/>
                <a:cs typeface="Arial" panose="020B0604020202020204"/>
              </a:rPr>
              <a:t>c</a:t>
            </a:r>
            <a:r>
              <a:rPr sz="2100" spc="0" dirty="0">
                <a:latin typeface="Arial" panose="020B0604020202020204"/>
                <a:cs typeface="Arial" panose="020B0604020202020204"/>
              </a:rPr>
              <a:t>e </a:t>
            </a:r>
            <a:r>
              <a:rPr sz="21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-4" dirty="0">
                <a:latin typeface="Arial" panose="020B0604020202020204"/>
                <a:cs typeface="Arial" panose="020B0604020202020204"/>
              </a:rPr>
              <a:t>u</a:t>
            </a:r>
            <a:r>
              <a:rPr sz="2100" spc="-9" dirty="0">
                <a:latin typeface="Arial" panose="020B0604020202020204"/>
                <a:cs typeface="Arial" panose="020B0604020202020204"/>
              </a:rPr>
              <a:t>s</a:t>
            </a:r>
            <a:r>
              <a:rPr sz="2100" spc="-4" dirty="0">
                <a:latin typeface="Arial" panose="020B0604020202020204"/>
                <a:cs typeface="Arial" panose="020B0604020202020204"/>
              </a:rPr>
              <a:t>i</a:t>
            </a:r>
            <a:r>
              <a:rPr sz="2100" spc="-14" dirty="0">
                <a:latin typeface="Arial" panose="020B0604020202020204"/>
                <a:cs typeface="Arial" panose="020B0604020202020204"/>
              </a:rPr>
              <a:t>n</a:t>
            </a:r>
            <a:r>
              <a:rPr sz="2100" spc="0" dirty="0">
                <a:latin typeface="Arial" panose="020B0604020202020204"/>
                <a:cs typeface="Arial" panose="020B0604020202020204"/>
              </a:rPr>
              <a:t>g</a:t>
            </a:r>
            <a:r>
              <a:rPr sz="2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233" dirty="0">
                <a:latin typeface="Arial" panose="020B0604020202020204"/>
                <a:cs typeface="Arial" panose="020B0604020202020204"/>
              </a:rPr>
              <a:t>t</a:t>
            </a:r>
            <a:r>
              <a:rPr sz="2100" spc="8" dirty="0">
                <a:latin typeface="Arial" panose="020B0604020202020204"/>
                <a:cs typeface="Arial" panose="020B0604020202020204"/>
              </a:rPr>
              <a:t>h</a:t>
            </a:r>
            <a:r>
              <a:rPr sz="2100" spc="78" dirty="0">
                <a:latin typeface="Arial" panose="020B0604020202020204"/>
                <a:cs typeface="Arial" panose="020B0604020202020204"/>
              </a:rPr>
              <a:t>e</a:t>
            </a:r>
            <a:r>
              <a:rPr sz="2100" spc="87" dirty="0">
                <a:latin typeface="Arial" panose="020B0604020202020204"/>
                <a:cs typeface="Arial" panose="020B0604020202020204"/>
              </a:rPr>
              <a:t>i</a:t>
            </a:r>
            <a:r>
              <a:rPr sz="2100" spc="96" dirty="0">
                <a:latin typeface="Arial" panose="020B0604020202020204"/>
                <a:cs typeface="Arial" panose="020B0604020202020204"/>
              </a:rPr>
              <a:t>r</a:t>
            </a:r>
            <a:r>
              <a:rPr sz="2100" spc="80" dirty="0">
                <a:latin typeface="Arial" panose="020B0604020202020204"/>
                <a:cs typeface="Arial" panose="020B0604020202020204"/>
              </a:rPr>
              <a:t> </a:t>
            </a:r>
            <a:r>
              <a:rPr sz="2100" spc="-188" dirty="0">
                <a:latin typeface="Arial" panose="020B0604020202020204"/>
                <a:cs typeface="Arial" panose="020B0604020202020204"/>
              </a:rPr>
              <a:t>s</a:t>
            </a:r>
            <a:r>
              <a:rPr sz="2100" spc="96" dirty="0">
                <a:latin typeface="Arial" panose="020B0604020202020204"/>
                <a:cs typeface="Arial" panose="020B0604020202020204"/>
              </a:rPr>
              <a:t>m</a:t>
            </a:r>
            <a:r>
              <a:rPr sz="2100" spc="8" dirty="0">
                <a:latin typeface="Arial" panose="020B0604020202020204"/>
                <a:cs typeface="Arial" panose="020B0604020202020204"/>
              </a:rPr>
              <a:t>a</a:t>
            </a:r>
            <a:r>
              <a:rPr sz="2100" spc="141" dirty="0">
                <a:latin typeface="Arial" panose="020B0604020202020204"/>
                <a:cs typeface="Arial" panose="020B0604020202020204"/>
              </a:rPr>
              <a:t>r</a:t>
            </a:r>
            <a:r>
              <a:rPr sz="2100" spc="279" dirty="0">
                <a:latin typeface="Arial" panose="020B0604020202020204"/>
                <a:cs typeface="Arial" panose="020B0604020202020204"/>
              </a:rPr>
              <a:t>t</a:t>
            </a:r>
            <a:r>
              <a:rPr sz="2100" spc="78" dirty="0">
                <a:latin typeface="Arial" panose="020B0604020202020204"/>
                <a:cs typeface="Arial" panose="020B0604020202020204"/>
              </a:rPr>
              <a:t>p</a:t>
            </a:r>
            <a:r>
              <a:rPr sz="2100" spc="8" dirty="0">
                <a:latin typeface="Arial" panose="020B0604020202020204"/>
                <a:cs typeface="Arial" panose="020B0604020202020204"/>
              </a:rPr>
              <a:t>h</a:t>
            </a:r>
            <a:r>
              <a:rPr sz="2100" spc="175" dirty="0">
                <a:latin typeface="Arial" panose="020B0604020202020204"/>
                <a:cs typeface="Arial" panose="020B0604020202020204"/>
              </a:rPr>
              <a:t>o</a:t>
            </a:r>
            <a:r>
              <a:rPr sz="2100" spc="31" dirty="0">
                <a:latin typeface="Arial" panose="020B0604020202020204"/>
                <a:cs typeface="Arial" panose="020B0604020202020204"/>
              </a:rPr>
              <a:t>n</a:t>
            </a:r>
            <a:r>
              <a:rPr sz="2100" spc="78" dirty="0">
                <a:latin typeface="Arial" panose="020B0604020202020204"/>
                <a:cs typeface="Arial" panose="020B0604020202020204"/>
              </a:rPr>
              <a:t>e</a:t>
            </a:r>
            <a:r>
              <a:rPr sz="2100" spc="-168" dirty="0">
                <a:latin typeface="Arial" panose="020B0604020202020204"/>
                <a:cs typeface="Arial" panose="020B0604020202020204"/>
              </a:rPr>
              <a:t>.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27"/>
          <p:cNvSpPr txBox="1"/>
          <p:nvPr/>
        </p:nvSpPr>
        <p:spPr>
          <a:xfrm>
            <a:off x="10158476" y="1762287"/>
            <a:ext cx="7575333" cy="1397769"/>
          </a:xfrm>
          <a:prstGeom prst="rect">
            <a:avLst/>
          </a:prstGeom>
        </p:spPr>
        <p:txBody>
          <a:bodyPr wrap="square" lIns="0" tIns="15557" rIns="0" bIns="0" rtlCol="0">
            <a:noAutofit/>
          </a:bodyPr>
          <a:lstStyle/>
          <a:p>
            <a:pPr marL="104140" marR="33020">
              <a:lnSpc>
                <a:spcPts val="2450"/>
              </a:lnSpc>
            </a:pPr>
            <a:r>
              <a:rPr sz="2300" spc="-100" dirty="0">
                <a:solidFill>
                  <a:srgbClr val="024964"/>
                </a:solidFill>
                <a:latin typeface="Arial" panose="020B0604020202020204"/>
                <a:cs typeface="Arial" panose="020B0604020202020204"/>
              </a:rPr>
              <a:t>FIND A DOCTOR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2700" indent="0">
              <a:lnSpc>
                <a:spcPts val="2415"/>
              </a:lnSpc>
              <a:spcBef>
                <a:spcPts val="200"/>
              </a:spcBef>
            </a:pPr>
            <a:r>
              <a:rPr sz="2100" spc="43" dirty="0">
                <a:latin typeface="Arial" panose="020B0604020202020204"/>
                <a:cs typeface="Arial" panose="020B0604020202020204"/>
              </a:rPr>
              <a:t>Search for an accredited doctor and know which hospitals or 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415"/>
              </a:lnSpc>
              <a:spcBef>
                <a:spcPts val="465"/>
              </a:spcBef>
            </a:pPr>
            <a:r>
              <a:rPr sz="2100" spc="36" dirty="0">
                <a:latin typeface="Arial" panose="020B0604020202020204"/>
                <a:cs typeface="Arial" panose="020B0604020202020204"/>
              </a:rPr>
              <a:t>clinics he is affiliated to. Check for the doctor's specialization,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2700" marR="33020">
              <a:lnSpc>
                <a:spcPct val="96000"/>
              </a:lnSpc>
              <a:spcBef>
                <a:spcPts val="475"/>
              </a:spcBef>
            </a:pPr>
            <a:r>
              <a:rPr sz="2100" spc="15" dirty="0">
                <a:latin typeface="Arial" panose="020B0604020202020204"/>
                <a:cs typeface="Arial" panose="020B0604020202020204"/>
              </a:rPr>
              <a:t>clinic hours and address.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26"/>
          <p:cNvSpPr txBox="1"/>
          <p:nvPr/>
        </p:nvSpPr>
        <p:spPr>
          <a:xfrm>
            <a:off x="9128252" y="1873724"/>
            <a:ext cx="889581" cy="939800"/>
          </a:xfrm>
          <a:prstGeom prst="rect">
            <a:avLst/>
          </a:prstGeom>
        </p:spPr>
        <p:txBody>
          <a:bodyPr wrap="square" lIns="0" tIns="46990" rIns="0" bIns="0" rtlCol="0">
            <a:noAutofit/>
          </a:bodyPr>
          <a:lstStyle/>
          <a:p>
            <a:pPr marL="12700">
              <a:lnSpc>
                <a:spcPts val="7400"/>
              </a:lnSpc>
            </a:pPr>
            <a:r>
              <a:rPr sz="7200" b="1" i="1" spc="1720" dirty="0">
                <a:solidFill>
                  <a:srgbClr val="EDD4C3"/>
                </a:solidFill>
                <a:latin typeface="Arial" panose="020B0604020202020204"/>
                <a:cs typeface="Arial" panose="020B0604020202020204"/>
              </a:rPr>
              <a:t>£</a:t>
            </a:r>
            <a:endParaRPr sz="7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25"/>
          <p:cNvSpPr txBox="1"/>
          <p:nvPr/>
        </p:nvSpPr>
        <p:spPr>
          <a:xfrm>
            <a:off x="3431540" y="2424850"/>
            <a:ext cx="3296730" cy="1301495"/>
          </a:xfrm>
          <a:prstGeom prst="rect">
            <a:avLst/>
          </a:prstGeom>
        </p:spPr>
        <p:txBody>
          <a:bodyPr wrap="square" lIns="0" tIns="14922" rIns="0" bIns="0" rtlCol="0">
            <a:noAutofit/>
          </a:bodyPr>
          <a:lstStyle/>
          <a:p>
            <a:pPr marL="19050" marR="35560">
              <a:lnSpc>
                <a:spcPts val="2350"/>
              </a:lnSpc>
            </a:pPr>
            <a:r>
              <a:rPr sz="2200" b="1" spc="108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There</a:t>
            </a:r>
            <a:r>
              <a:rPr sz="2200" b="1" spc="108" dirty="0">
                <a:solidFill>
                  <a:srgbClr val="B3F0D8"/>
                </a:solidFill>
                <a:latin typeface="Arial" panose="020B0604020202020204"/>
                <a:cs typeface="Arial" panose="020B0604020202020204"/>
              </a:rPr>
              <a:t>'</a:t>
            </a:r>
            <a:r>
              <a:rPr sz="2200" b="1" spc="108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s a new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12700" indent="6350">
              <a:lnSpc>
                <a:spcPts val="2530"/>
              </a:lnSpc>
            </a:pPr>
            <a:r>
              <a:rPr sz="2200" b="1" spc="34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200" b="1" spc="29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200" b="1" spc="19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200" b="1" spc="25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200" b="1" spc="29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200" b="1" spc="14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200" b="1" spc="0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l </a:t>
            </a:r>
            <a:r>
              <a:rPr sz="2200" b="1" spc="381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200" b="1" spc="223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200" b="1" spc="89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200" b="1" spc="194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2200" b="1" spc="89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200" b="1" spc="269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200" b="1" spc="179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200" b="1" spc="160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200" b="1" spc="529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200" b="1" spc="285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200" b="1" spc="359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200" b="1" spc="160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200" b="1" spc="72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 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530"/>
              </a:lnSpc>
              <a:spcBef>
                <a:spcPts val="135"/>
              </a:spcBef>
            </a:pPr>
            <a:r>
              <a:rPr sz="2200" b="1" spc="126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that</a:t>
            </a:r>
            <a:r>
              <a:rPr sz="2200" b="1" spc="126" dirty="0">
                <a:solidFill>
                  <a:srgbClr val="B3F0D8"/>
                </a:solidFill>
                <a:latin typeface="Arial" panose="020B0604020202020204"/>
                <a:cs typeface="Arial" panose="020B0604020202020204"/>
              </a:rPr>
              <a:t>'</a:t>
            </a:r>
            <a:r>
              <a:rPr sz="2200" b="1" spc="126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s way  better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12700" marR="35560">
              <a:lnSpc>
                <a:spcPts val="2485"/>
              </a:lnSpc>
              <a:spcBef>
                <a:spcPts val="260"/>
              </a:spcBef>
            </a:pPr>
            <a:r>
              <a:rPr sz="2200" b="1" spc="133" dirty="0">
                <a:solidFill>
                  <a:srgbClr val="CFF4E6"/>
                </a:solidFill>
                <a:latin typeface="Arial" panose="020B0604020202020204"/>
                <a:cs typeface="Arial" panose="020B0604020202020204"/>
              </a:rPr>
              <a:t>than the old one</a:t>
            </a:r>
            <a:r>
              <a:rPr sz="2200" b="1" spc="133" dirty="0">
                <a:solidFill>
                  <a:srgbClr val="B3F0D8"/>
                </a:solidFill>
                <a:latin typeface="Arial" panose="020B0604020202020204"/>
                <a:cs typeface="Arial" panose="020B0604020202020204"/>
              </a:rPr>
              <a:t>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24"/>
          <p:cNvSpPr txBox="1"/>
          <p:nvPr/>
        </p:nvSpPr>
        <p:spPr>
          <a:xfrm>
            <a:off x="3035300" y="3421546"/>
            <a:ext cx="87837" cy="304800"/>
          </a:xfrm>
          <a:prstGeom prst="rect">
            <a:avLst/>
          </a:prstGeom>
        </p:spPr>
        <p:txBody>
          <a:bodyPr wrap="square" lIns="0" tIns="14922" rIns="0" bIns="0" rtlCol="0">
            <a:noAutofit/>
          </a:bodyPr>
          <a:lstStyle/>
          <a:p>
            <a:pPr marL="12700">
              <a:lnSpc>
                <a:spcPts val="2350"/>
              </a:lnSpc>
            </a:pPr>
            <a:r>
              <a:rPr sz="2200" b="1" spc="-359" dirty="0">
                <a:solidFill>
                  <a:srgbClr val="779A8C"/>
                </a:solidFill>
                <a:latin typeface="Arial" panose="020B0604020202020204"/>
                <a:cs typeface="Arial" panose="020B0604020202020204"/>
              </a:rPr>
              <a:t>'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23"/>
          <p:cNvSpPr txBox="1"/>
          <p:nvPr/>
        </p:nvSpPr>
        <p:spPr>
          <a:xfrm>
            <a:off x="10573004" y="3542319"/>
            <a:ext cx="6866537" cy="977145"/>
          </a:xfrm>
          <a:prstGeom prst="rect">
            <a:avLst/>
          </a:prstGeom>
        </p:spPr>
        <p:txBody>
          <a:bodyPr wrap="square" lIns="0" tIns="15557" rIns="0" bIns="0" rtlCol="0">
            <a:noAutofit/>
          </a:bodyPr>
          <a:lstStyle/>
          <a:p>
            <a:pPr marL="110490" marR="40005">
              <a:lnSpc>
                <a:spcPts val="2450"/>
              </a:lnSpc>
            </a:pPr>
            <a:r>
              <a:rPr sz="2300" spc="-75" dirty="0">
                <a:solidFill>
                  <a:srgbClr val="024964"/>
                </a:solidFill>
                <a:latin typeface="Arial" panose="020B0604020202020204"/>
                <a:cs typeface="Arial" panose="020B0604020202020204"/>
              </a:rPr>
              <a:t>FIND A CLINIC/HOSPITAL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9050">
              <a:lnSpc>
                <a:spcPts val="2335"/>
              </a:lnSpc>
            </a:pPr>
            <a:r>
              <a:rPr sz="2100" spc="40" dirty="0">
                <a:latin typeface="Arial" panose="020B0604020202020204"/>
                <a:cs typeface="Arial" panose="020B0604020202020204"/>
              </a:rPr>
              <a:t>search for an accredited hospital or clinic and check for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2700" marR="40005">
              <a:lnSpc>
                <a:spcPct val="96000"/>
              </a:lnSpc>
              <a:spcBef>
                <a:spcPts val="325"/>
              </a:spcBef>
            </a:pPr>
            <a:r>
              <a:rPr sz="2100" spc="55" dirty="0">
                <a:latin typeface="Arial" panose="020B0604020202020204"/>
                <a:cs typeface="Arial" panose="020B0604020202020204"/>
              </a:rPr>
              <a:t>eeir address and contact details.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22"/>
          <p:cNvSpPr txBox="1"/>
          <p:nvPr/>
        </p:nvSpPr>
        <p:spPr>
          <a:xfrm>
            <a:off x="9643364" y="3825280"/>
            <a:ext cx="866343" cy="708639"/>
          </a:xfrm>
          <a:prstGeom prst="rect">
            <a:avLst/>
          </a:prstGeom>
        </p:spPr>
        <p:txBody>
          <a:bodyPr wrap="square" lIns="0" tIns="16827" rIns="0" bIns="0" rtlCol="0">
            <a:noAutofit/>
          </a:bodyPr>
          <a:lstStyle/>
          <a:p>
            <a:pPr marL="12700">
              <a:lnSpc>
                <a:spcPts val="2650"/>
              </a:lnSpc>
            </a:pPr>
            <a:r>
              <a:rPr sz="2500" spc="171" dirty="0">
                <a:solidFill>
                  <a:srgbClr val="B63136"/>
                </a:solidFill>
                <a:latin typeface="Times New Roman" panose="02020603050405020304"/>
                <a:cs typeface="Times New Roman" panose="02020603050405020304"/>
              </a:rPr>
              <a:t>'gji@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 marR="47625">
              <a:lnSpc>
                <a:spcPts val="2885"/>
              </a:lnSpc>
              <a:spcBef>
                <a:spcPts val="10"/>
              </a:spcBef>
            </a:pPr>
            <a:r>
              <a:rPr sz="2700" spc="-89" dirty="0">
                <a:solidFill>
                  <a:srgbClr val="DB2D33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700" spc="-89" dirty="0">
                <a:solidFill>
                  <a:srgbClr val="B63136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700" spc="-89" dirty="0">
                <a:solidFill>
                  <a:srgbClr val="DB2D33"/>
                </a:solidFill>
                <a:latin typeface="Arial" panose="020B0604020202020204"/>
                <a:cs typeface="Arial" panose="020B0604020202020204"/>
              </a:rPr>
              <a:t>LI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21"/>
          <p:cNvSpPr txBox="1"/>
          <p:nvPr/>
        </p:nvSpPr>
        <p:spPr>
          <a:xfrm>
            <a:off x="1075436" y="4176868"/>
            <a:ext cx="326255" cy="114300"/>
          </a:xfrm>
          <a:prstGeom prst="rect">
            <a:avLst/>
          </a:prstGeom>
        </p:spPr>
        <p:txBody>
          <a:bodyPr wrap="square" lIns="0" tIns="1270" rIns="0" bIns="0" rtlCol="0">
            <a:noAutofit/>
          </a:bodyPr>
          <a:lstStyle/>
          <a:p>
            <a:pPr marL="12700">
              <a:lnSpc>
                <a:spcPct val="96000"/>
              </a:lnSpc>
            </a:pPr>
            <a:r>
              <a:rPr sz="700" b="1" spc="33" dirty="0">
                <a:solidFill>
                  <a:srgbClr val="ACC3BC"/>
                </a:solidFill>
                <a:latin typeface="Times New Roman" panose="02020603050405020304"/>
                <a:cs typeface="Times New Roman" panose="02020603050405020304"/>
              </a:rPr>
              <a:t>Doctor</a:t>
            </a:r>
            <a:endParaRPr sz="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0" name="object 20"/>
          <p:cNvSpPr txBox="1"/>
          <p:nvPr/>
        </p:nvSpPr>
        <p:spPr>
          <a:xfrm>
            <a:off x="3428492" y="4232095"/>
            <a:ext cx="2975969" cy="777605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21590">
              <a:lnSpc>
                <a:spcPts val="1940"/>
              </a:lnSpc>
            </a:pPr>
            <a:r>
              <a:rPr sz="1800" spc="-55" dirty="0">
                <a:solidFill>
                  <a:srgbClr val="95E4C3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700" spc="10" dirty="0">
                <a:solidFill>
                  <a:srgbClr val="95E4C3"/>
                </a:solidFill>
                <a:latin typeface="Arial" panose="020B0604020202020204"/>
                <a:cs typeface="Arial" panose="020B0604020202020204"/>
              </a:rPr>
              <a:t>Apple or Android App store</a:t>
            </a:r>
            <a:endParaRPr sz="1700">
              <a:latin typeface="Arial" panose="020B0604020202020204"/>
              <a:cs typeface="Arial" panose="020B0604020202020204"/>
            </a:endParaRPr>
          </a:p>
          <a:p>
            <a:pPr marL="19050" marR="34290">
              <a:lnSpc>
                <a:spcPct val="96000"/>
              </a:lnSpc>
            </a:pPr>
            <a:r>
              <a:rPr sz="1800" spc="-36" dirty="0">
                <a:solidFill>
                  <a:srgbClr val="95E4C3"/>
                </a:solidFill>
                <a:latin typeface="Arial" panose="020B0604020202020204"/>
                <a:cs typeface="Arial" panose="020B0604020202020204"/>
              </a:rPr>
              <a:t>and start experiencing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34290">
              <a:lnSpc>
                <a:spcPct val="96000"/>
              </a:lnSpc>
              <a:spcBef>
                <a:spcPts val="85"/>
              </a:spcBef>
            </a:pPr>
            <a:r>
              <a:rPr sz="1700" spc="3" dirty="0">
                <a:solidFill>
                  <a:srgbClr val="95E4C3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600" spc="3" dirty="0">
                <a:solidFill>
                  <a:srgbClr val="95E4C3"/>
                </a:solidFill>
                <a:latin typeface="Arial" panose="020B0604020202020204"/>
                <a:cs typeface="Arial" panose="020B0604020202020204"/>
              </a:rPr>
              <a:t>improvements!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19"/>
          <p:cNvSpPr txBox="1"/>
          <p:nvPr/>
        </p:nvSpPr>
        <p:spPr>
          <a:xfrm>
            <a:off x="843788" y="4366988"/>
            <a:ext cx="652605" cy="939800"/>
          </a:xfrm>
          <a:prstGeom prst="rect">
            <a:avLst/>
          </a:prstGeom>
        </p:spPr>
        <p:txBody>
          <a:bodyPr wrap="square" lIns="0" tIns="46990" rIns="0" bIns="0" rtlCol="0">
            <a:noAutofit/>
          </a:bodyPr>
          <a:lstStyle/>
          <a:p>
            <a:pPr marL="12700">
              <a:lnSpc>
                <a:spcPts val="7400"/>
              </a:lnSpc>
            </a:pPr>
            <a:r>
              <a:rPr sz="7200" spc="-428" dirty="0">
                <a:solidFill>
                  <a:srgbClr val="3FA89C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050" b="1" spc="31" baseline="46000" dirty="0">
                <a:solidFill>
                  <a:srgbClr val="ACC3BC"/>
                </a:solidFill>
                <a:latin typeface="Times New Roman" panose="02020603050405020304"/>
                <a:cs typeface="Times New Roman" panose="02020603050405020304"/>
              </a:rPr>
              <a:t>Owl.r</a:t>
            </a:r>
            <a:endParaRPr sz="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18"/>
          <p:cNvSpPr txBox="1"/>
          <p:nvPr/>
        </p:nvSpPr>
        <p:spPr>
          <a:xfrm>
            <a:off x="10630916" y="5051079"/>
            <a:ext cx="6963403" cy="964953"/>
          </a:xfrm>
          <a:prstGeom prst="rect">
            <a:avLst/>
          </a:prstGeom>
        </p:spPr>
        <p:txBody>
          <a:bodyPr wrap="square" lIns="0" tIns="15557" rIns="0" bIns="0" rtlCol="0">
            <a:noAutofit/>
          </a:bodyPr>
          <a:lstStyle/>
          <a:p>
            <a:pPr marL="100965" marR="40005">
              <a:lnSpc>
                <a:spcPts val="2450"/>
              </a:lnSpc>
            </a:pPr>
            <a:r>
              <a:rPr sz="2300" spc="11" dirty="0">
                <a:solidFill>
                  <a:srgbClr val="024964"/>
                </a:solidFill>
                <a:latin typeface="Arial" panose="020B0604020202020204"/>
                <a:cs typeface="Arial" panose="020B0604020202020204"/>
              </a:rPr>
              <a:t>DIGICARD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1590" marR="40005">
              <a:lnSpc>
                <a:spcPts val="2215"/>
              </a:lnSpc>
            </a:pPr>
            <a:r>
              <a:rPr sz="2100" spc="16" dirty="0">
                <a:latin typeface="Arial" panose="020B0604020202020204"/>
                <a:cs typeface="Arial" panose="020B0604020202020204"/>
              </a:rPr>
              <a:t>By presenting the HeyPhil  DigiCard to the Coordinator,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96000"/>
              </a:lnSpc>
              <a:spcBef>
                <a:spcPts val="355"/>
              </a:spcBef>
            </a:pPr>
            <a:r>
              <a:rPr sz="2100" spc="32" dirty="0">
                <a:latin typeface="Arial" panose="020B0604020202020204"/>
                <a:cs typeface="Arial" panose="020B0604020202020204"/>
              </a:rPr>
              <a:t>Clinic, or Hospital, members can still avail of the medical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971804" y="5082124"/>
            <a:ext cx="156061" cy="114300"/>
          </a:xfrm>
          <a:prstGeom prst="rect">
            <a:avLst/>
          </a:prstGeom>
        </p:spPr>
        <p:txBody>
          <a:bodyPr wrap="square" lIns="0" tIns="1270" rIns="0" bIns="0" rtlCol="0">
            <a:noAutofit/>
          </a:bodyPr>
          <a:lstStyle/>
          <a:p>
            <a:pPr marL="12700">
              <a:lnSpc>
                <a:spcPct val="96000"/>
              </a:lnSpc>
            </a:pPr>
            <a:r>
              <a:rPr sz="700" b="1" spc="33" dirty="0">
                <a:solidFill>
                  <a:srgbClr val="ACC3BC"/>
                </a:solidFill>
                <a:latin typeface="Times New Roman" panose="02020603050405020304"/>
                <a:cs typeface="Times New Roman" panose="02020603050405020304"/>
              </a:rPr>
              <a:t>Ca</a:t>
            </a:r>
            <a:endParaRPr sz="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16"/>
          <p:cNvSpPr txBox="1"/>
          <p:nvPr/>
        </p:nvSpPr>
        <p:spPr>
          <a:xfrm>
            <a:off x="843788" y="5267354"/>
            <a:ext cx="1890923" cy="698500"/>
          </a:xfrm>
          <a:prstGeom prst="rect">
            <a:avLst/>
          </a:prstGeom>
        </p:spPr>
        <p:txBody>
          <a:bodyPr wrap="square" lIns="0" tIns="34925" rIns="0" bIns="0" rtlCol="0">
            <a:noAutofit/>
          </a:bodyPr>
          <a:lstStyle/>
          <a:p>
            <a:pPr marL="12700">
              <a:lnSpc>
                <a:spcPts val="5500"/>
              </a:lnSpc>
            </a:pPr>
            <a:r>
              <a:rPr sz="5300" spc="4447" dirty="0">
                <a:solidFill>
                  <a:srgbClr val="3FA89C"/>
                </a:solidFill>
                <a:latin typeface="Times New Roman" panose="02020603050405020304"/>
                <a:cs typeface="Times New Roman" panose="02020603050405020304"/>
              </a:rPr>
              <a:t>EI</a:t>
            </a:r>
            <a:endParaRPr sz="5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15"/>
          <p:cNvSpPr txBox="1"/>
          <p:nvPr/>
        </p:nvSpPr>
        <p:spPr>
          <a:xfrm>
            <a:off x="1142492" y="5875250"/>
            <a:ext cx="175751" cy="101600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6000"/>
              </a:lnSpc>
            </a:pPr>
            <a:r>
              <a:rPr sz="600" b="1" spc="-27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LO</a:t>
            </a:r>
            <a:r>
              <a:rPr sz="600" b="1" spc="-27" dirty="0">
                <a:solidFill>
                  <a:srgbClr val="9AB3A8"/>
                </a:solidFill>
                <a:latin typeface="Arial" panose="020B0604020202020204"/>
                <a:cs typeface="Arial" panose="020B0604020202020204"/>
              </a:rPr>
              <a:t>A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14"/>
          <p:cNvSpPr txBox="1"/>
          <p:nvPr/>
        </p:nvSpPr>
        <p:spPr>
          <a:xfrm>
            <a:off x="1992884" y="5875250"/>
            <a:ext cx="498694" cy="101600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6000"/>
              </a:lnSpc>
            </a:pPr>
            <a:r>
              <a:rPr sz="600" b="1" spc="-98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600" b="1" spc="-54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e,</a:t>
            </a:r>
            <a:r>
              <a:rPr sz="600" b="1" spc="-36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z="600" b="1" spc="0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" b="1" spc="0" dirty="0">
                <a:solidFill>
                  <a:srgbClr val="9AB3A8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600" b="1" spc="43" dirty="0">
                <a:solidFill>
                  <a:srgbClr val="9AB3A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" b="1" spc="14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600" b="1" spc="0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ews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13"/>
          <p:cNvSpPr txBox="1"/>
          <p:nvPr/>
        </p:nvSpPr>
        <p:spPr>
          <a:xfrm>
            <a:off x="10627868" y="6089693"/>
            <a:ext cx="1029525" cy="292100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>
              <a:lnSpc>
                <a:spcPts val="2245"/>
              </a:lnSpc>
            </a:pPr>
            <a:r>
              <a:rPr sz="2100" spc="-14" dirty="0">
                <a:latin typeface="Arial" panose="020B0604020202020204"/>
                <a:cs typeface="Arial" panose="020B0604020202020204"/>
              </a:rPr>
              <a:t>services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12"/>
          <p:cNvSpPr txBox="1"/>
          <p:nvPr/>
        </p:nvSpPr>
        <p:spPr>
          <a:xfrm>
            <a:off x="11758676" y="6089693"/>
            <a:ext cx="2170588" cy="292100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>
              <a:lnSpc>
                <a:spcPts val="2245"/>
              </a:lnSpc>
            </a:pPr>
            <a:r>
              <a:rPr sz="2100" spc="80" dirty="0">
                <a:latin typeface="Arial" panose="020B0604020202020204"/>
                <a:cs typeface="Arial" panose="020B0604020202020204"/>
              </a:rPr>
              <a:t>if  they  forgot to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11"/>
          <p:cNvSpPr txBox="1"/>
          <p:nvPr/>
        </p:nvSpPr>
        <p:spPr>
          <a:xfrm>
            <a:off x="14035532" y="6089693"/>
            <a:ext cx="677068" cy="292100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>
              <a:lnSpc>
                <a:spcPts val="2245"/>
              </a:lnSpc>
            </a:pPr>
            <a:r>
              <a:rPr sz="2100" spc="28" dirty="0">
                <a:latin typeface="Arial" panose="020B0604020202020204"/>
                <a:cs typeface="Arial" panose="020B0604020202020204"/>
              </a:rPr>
              <a:t>bring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0" name="object 10"/>
          <p:cNvSpPr txBox="1"/>
          <p:nvPr/>
        </p:nvSpPr>
        <p:spPr>
          <a:xfrm>
            <a:off x="14800580" y="6089693"/>
            <a:ext cx="1455953" cy="292100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>
              <a:lnSpc>
                <a:spcPts val="2245"/>
              </a:lnSpc>
            </a:pPr>
            <a:r>
              <a:rPr sz="2100" spc="47" dirty="0">
                <a:latin typeface="Arial" panose="020B0604020202020204"/>
                <a:cs typeface="Arial" panose="020B0604020202020204"/>
              </a:rPr>
              <a:t>along  their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9"/>
          <p:cNvSpPr txBox="1"/>
          <p:nvPr/>
        </p:nvSpPr>
        <p:spPr>
          <a:xfrm>
            <a:off x="16358108" y="6089693"/>
            <a:ext cx="530346" cy="292100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>
              <a:lnSpc>
                <a:spcPts val="2245"/>
              </a:lnSpc>
            </a:pPr>
            <a:r>
              <a:rPr sz="2100" spc="-217" dirty="0">
                <a:latin typeface="Arial" panose="020B0604020202020204"/>
                <a:cs typeface="Arial" panose="020B0604020202020204"/>
              </a:rPr>
              <a:t>NFC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8"/>
          <p:cNvSpPr txBox="1"/>
          <p:nvPr/>
        </p:nvSpPr>
        <p:spPr>
          <a:xfrm>
            <a:off x="10637012" y="6455453"/>
            <a:ext cx="2263555" cy="292100"/>
          </a:xfrm>
          <a:prstGeom prst="rect">
            <a:avLst/>
          </a:prstGeom>
        </p:spPr>
        <p:txBody>
          <a:bodyPr wrap="square" lIns="0" tIns="14255" rIns="0" bIns="0" rtlCol="0">
            <a:noAutofit/>
          </a:bodyPr>
          <a:lstStyle/>
          <a:p>
            <a:pPr marL="12700">
              <a:lnSpc>
                <a:spcPts val="2245"/>
              </a:lnSpc>
            </a:pPr>
            <a:r>
              <a:rPr sz="2100" spc="-4" dirty="0">
                <a:latin typeface="Arial" panose="020B0604020202020204"/>
                <a:cs typeface="Arial" panose="020B0604020202020204"/>
              </a:rPr>
              <a:t>membership  card.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7"/>
          <p:cNvSpPr txBox="1"/>
          <p:nvPr/>
        </p:nvSpPr>
        <p:spPr>
          <a:xfrm>
            <a:off x="9344659" y="7148103"/>
            <a:ext cx="7847002" cy="3019305"/>
          </a:xfrm>
          <a:prstGeom prst="rect">
            <a:avLst/>
          </a:prstGeom>
        </p:spPr>
        <p:txBody>
          <a:bodyPr wrap="square" lIns="0" tIns="15557" rIns="0" bIns="0" rtlCol="0">
            <a:noAutofit/>
          </a:bodyPr>
          <a:lstStyle/>
          <a:p>
            <a:pPr marL="768350" marR="33020">
              <a:lnSpc>
                <a:spcPts val="2450"/>
              </a:lnSpc>
            </a:pPr>
            <a:r>
              <a:rPr sz="2300" spc="-98" dirty="0">
                <a:solidFill>
                  <a:srgbClr val="024964"/>
                </a:solidFill>
                <a:latin typeface="Arial" panose="020B0604020202020204"/>
                <a:cs typeface="Arial" panose="020B0604020202020204"/>
              </a:rPr>
              <a:t>VIEW DEPENDENTS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701675" indent="12065" algn="just">
              <a:lnSpc>
                <a:spcPts val="2415"/>
              </a:lnSpc>
              <a:spcBef>
                <a:spcPts val="200"/>
              </a:spcBef>
            </a:pPr>
            <a:r>
              <a:rPr sz="2100" spc="35" dirty="0">
                <a:latin typeface="Arial" panose="020B0604020202020204"/>
                <a:cs typeface="Arial" panose="020B0604020202020204"/>
              </a:rPr>
              <a:t>Members can view their dependent's details such  as their 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701675" algn="just">
              <a:lnSpc>
                <a:spcPts val="2415"/>
              </a:lnSpc>
              <a:spcBef>
                <a:spcPts val="465"/>
              </a:spcBef>
            </a:pPr>
            <a:r>
              <a:rPr sz="2100" spc="14" dirty="0">
                <a:latin typeface="Arial" panose="020B0604020202020204"/>
                <a:cs typeface="Arial" panose="020B0604020202020204"/>
              </a:rPr>
              <a:t>benefits and historical availments. Principal members can 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701675" algn="just">
              <a:lnSpc>
                <a:spcPts val="2415"/>
              </a:lnSpc>
              <a:spcBef>
                <a:spcPts val="465"/>
              </a:spcBef>
            </a:pPr>
            <a:r>
              <a:rPr sz="2100" spc="30" dirty="0">
                <a:latin typeface="Arial" panose="020B0604020202020204"/>
                <a:cs typeface="Arial" panose="020B0604020202020204"/>
              </a:rPr>
              <a:t>also generate LOA for their dependents.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04140" marR="33020">
              <a:lnSpc>
                <a:spcPct val="96000"/>
              </a:lnSpc>
              <a:spcBef>
                <a:spcPts val="1635"/>
              </a:spcBef>
            </a:pPr>
            <a:r>
              <a:rPr sz="2300" spc="9" dirty="0">
                <a:solidFill>
                  <a:srgbClr val="024964"/>
                </a:solidFill>
                <a:latin typeface="Arial" panose="020B0604020202020204"/>
                <a:cs typeface="Arial" panose="020B0604020202020204"/>
              </a:rPr>
              <a:t>DIGIMED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9050" marR="542925" indent="-6350">
              <a:lnSpc>
                <a:spcPts val="2415"/>
              </a:lnSpc>
              <a:spcBef>
                <a:spcPts val="325"/>
              </a:spcBef>
            </a:pPr>
            <a:r>
              <a:rPr sz="2100" spc="57" dirty="0">
                <a:latin typeface="Arial" panose="020B0604020202020204"/>
                <a:cs typeface="Arial" panose="020B0604020202020204"/>
              </a:rPr>
              <a:t>Get instant consultation with an accredited on-line doctor 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9050" marR="542925">
              <a:lnSpc>
                <a:spcPts val="2415"/>
              </a:lnSpc>
              <a:spcBef>
                <a:spcPts val="465"/>
              </a:spcBef>
            </a:pPr>
            <a:r>
              <a:rPr sz="2100" spc="58" dirty="0">
                <a:latin typeface="Arial" panose="020B0604020202020204"/>
                <a:cs typeface="Arial" panose="020B0604020202020204"/>
              </a:rPr>
              <a:t>in your office or at your home without queuing in hospitals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2700" marR="33020">
              <a:lnSpc>
                <a:spcPct val="96000"/>
              </a:lnSpc>
              <a:spcBef>
                <a:spcPts val="475"/>
              </a:spcBef>
            </a:pPr>
            <a:r>
              <a:rPr sz="2100" spc="9" dirty="0">
                <a:latin typeface="Arial" panose="020B0604020202020204"/>
                <a:cs typeface="Arial" panose="020B0604020202020204"/>
              </a:rPr>
              <a:t>or clinics.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6"/>
          <p:cNvSpPr txBox="1"/>
          <p:nvPr/>
        </p:nvSpPr>
        <p:spPr>
          <a:xfrm>
            <a:off x="5839460" y="7346624"/>
            <a:ext cx="1200298" cy="933096"/>
          </a:xfrm>
          <a:prstGeom prst="rect">
            <a:avLst/>
          </a:prstGeom>
        </p:spPr>
        <p:txBody>
          <a:bodyPr wrap="square" lIns="0" tIns="29146" rIns="0" bIns="0" rtlCol="0">
            <a:noAutofit/>
          </a:bodyPr>
          <a:lstStyle/>
          <a:p>
            <a:pPr marL="52070">
              <a:lnSpc>
                <a:spcPts val="4590"/>
              </a:lnSpc>
            </a:pPr>
            <a:r>
              <a:rPr sz="4400" spc="26" dirty="0">
                <a:solidFill>
                  <a:srgbClr val="36603B"/>
                </a:solidFill>
                <a:latin typeface="Times New Roman" panose="02020603050405020304"/>
                <a:cs typeface="Times New Roman" panose="02020603050405020304"/>
                <a:hlinkClick r:id="rId2"/>
              </a:rPr>
              <a:t>4@e</a:t>
            </a: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marL="12700" marR="41275">
              <a:lnSpc>
                <a:spcPct val="96000"/>
              </a:lnSpc>
              <a:spcBef>
                <a:spcPts val="165"/>
              </a:spcBef>
            </a:pPr>
            <a:r>
              <a:rPr sz="2000" b="1" i="1" spc="329" dirty="0">
                <a:solidFill>
                  <a:srgbClr val="264670"/>
                </a:solidFill>
                <a:latin typeface="Times New Roman" panose="02020603050405020304"/>
                <a:cs typeface="Times New Roman" panose="02020603050405020304"/>
              </a:rPr>
              <a:t>Pil</a:t>
            </a:r>
            <a:r>
              <a:rPr sz="2000" b="1" i="1" spc="329" dirty="0">
                <a:solidFill>
                  <a:srgbClr val="287E56"/>
                </a:solidFill>
                <a:latin typeface="Times New Roman" panose="02020603050405020304"/>
                <a:cs typeface="Times New Roman" panose="02020603050405020304"/>
              </a:rPr>
              <a:t>Care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5" name="object 5"/>
          <p:cNvSpPr txBox="1"/>
          <p:nvPr/>
        </p:nvSpPr>
        <p:spPr>
          <a:xfrm>
            <a:off x="630428" y="7740987"/>
            <a:ext cx="1425524" cy="165100"/>
          </a:xfrm>
          <a:prstGeom prst="rect">
            <a:avLst/>
          </a:prstGeom>
        </p:spPr>
        <p:txBody>
          <a:bodyPr wrap="square" lIns="0" tIns="7778" rIns="0" bIns="0" rtlCol="0">
            <a:noAutofit/>
          </a:bodyPr>
          <a:lstStyle/>
          <a:p>
            <a:pPr marL="12700">
              <a:lnSpc>
                <a:spcPts val="1225"/>
              </a:lnSpc>
            </a:pPr>
            <a:r>
              <a:rPr sz="1100" spc="20" dirty="0">
                <a:solidFill>
                  <a:srgbClr val="779A8C"/>
                </a:solidFill>
                <a:latin typeface="Arial" panose="020B0604020202020204"/>
                <a:cs typeface="Arial" panose="020B0604020202020204"/>
                <a:hlinkClick r:id="rId3"/>
              </a:rPr>
              <a:t>www</a:t>
            </a:r>
            <a:r>
              <a:rPr sz="1100" spc="20" dirty="0">
                <a:solidFill>
                  <a:srgbClr val="9AB3A8"/>
                </a:solidFill>
                <a:latin typeface="Arial" panose="020B0604020202020204"/>
                <a:cs typeface="Arial" panose="020B0604020202020204"/>
                <a:hlinkClick r:id="rId3"/>
              </a:rPr>
              <a:t>.</a:t>
            </a:r>
            <a:r>
              <a:rPr sz="1100" spc="20" dirty="0">
                <a:solidFill>
                  <a:srgbClr val="779A8C"/>
                </a:solidFill>
                <a:latin typeface="Arial" panose="020B0604020202020204"/>
                <a:cs typeface="Arial" panose="020B0604020202020204"/>
                <a:hlinkClick r:id="rId3"/>
              </a:rPr>
              <a:t>philcare</a:t>
            </a:r>
            <a:r>
              <a:rPr sz="1100" spc="20" dirty="0">
                <a:solidFill>
                  <a:srgbClr val="9AB3A8"/>
                </a:solidFill>
                <a:latin typeface="Arial" panose="020B0604020202020204"/>
                <a:cs typeface="Arial" panose="020B0604020202020204"/>
                <a:hlinkClick r:id="rId3"/>
              </a:rPr>
              <a:t>.</a:t>
            </a:r>
            <a:r>
              <a:rPr sz="1100" spc="20" dirty="0">
                <a:solidFill>
                  <a:srgbClr val="779A8C"/>
                </a:solidFill>
                <a:latin typeface="Arial" panose="020B0604020202020204"/>
                <a:cs typeface="Arial" panose="020B0604020202020204"/>
                <a:hlinkClick r:id="rId3"/>
              </a:rPr>
              <a:t>com</a:t>
            </a:r>
            <a:r>
              <a:rPr sz="1100" spc="20" dirty="0">
                <a:solidFill>
                  <a:srgbClr val="9AB3A8"/>
                </a:solidFill>
                <a:latin typeface="Arial" panose="020B0604020202020204"/>
                <a:cs typeface="Arial" panose="020B0604020202020204"/>
                <a:hlinkClick r:id="rId3"/>
              </a:rPr>
              <a:t>.</a:t>
            </a:r>
            <a:r>
              <a:rPr sz="1100" spc="20" dirty="0">
                <a:solidFill>
                  <a:srgbClr val="779A8C"/>
                </a:solidFill>
                <a:latin typeface="Arial" panose="020B0604020202020204"/>
                <a:cs typeface="Arial" panose="020B0604020202020204"/>
                <a:hlinkClick r:id="rId3"/>
              </a:rPr>
              <a:t>ph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6" name="object 4"/>
          <p:cNvSpPr txBox="1"/>
          <p:nvPr/>
        </p:nvSpPr>
        <p:spPr>
          <a:xfrm>
            <a:off x="630428" y="7825153"/>
            <a:ext cx="1387475" cy="489365"/>
          </a:xfrm>
          <a:prstGeom prst="rect">
            <a:avLst/>
          </a:prstGeom>
        </p:spPr>
        <p:txBody>
          <a:bodyPr wrap="square" lIns="0" tIns="17494" rIns="0" bIns="0" rtlCol="0">
            <a:noAutofit/>
          </a:bodyPr>
          <a:lstStyle/>
          <a:p>
            <a:pPr algn="ctr">
              <a:lnSpc>
                <a:spcPts val="2755"/>
              </a:lnSpc>
            </a:pPr>
            <a:r>
              <a:rPr sz="2700" b="1" spc="989" dirty="0">
                <a:solidFill>
                  <a:srgbClr val="287E56"/>
                </a:solidFill>
                <a:latin typeface="Times New Roman" panose="02020603050405020304"/>
                <a:cs typeface="Times New Roman" panose="02020603050405020304"/>
                <a:hlinkClick r:id="rId4"/>
              </a:rPr>
              <a:t>0@oo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303530" marR="328930" algn="ctr">
              <a:lnSpc>
                <a:spcPts val="1025"/>
              </a:lnSpc>
            </a:pPr>
            <a:r>
              <a:rPr sz="1100" spc="17" dirty="0">
                <a:solidFill>
                  <a:srgbClr val="779A8C"/>
                </a:solidFill>
                <a:latin typeface="Arial" panose="020B0604020202020204"/>
                <a:cs typeface="Arial" panose="020B0604020202020204"/>
              </a:rPr>
              <a:t>/phi</a:t>
            </a:r>
            <a:r>
              <a:rPr sz="1100" spc="17" dirty="0">
                <a:solidFill>
                  <a:srgbClr val="9AB3A8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spc="17" dirty="0">
                <a:solidFill>
                  <a:srgbClr val="779A8C"/>
                </a:solidFill>
                <a:latin typeface="Arial" panose="020B0604020202020204"/>
                <a:cs typeface="Arial" panose="020B0604020202020204"/>
              </a:rPr>
              <a:t>careph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7" name="object 3"/>
          <p:cNvSpPr txBox="1"/>
          <p:nvPr/>
        </p:nvSpPr>
        <p:spPr>
          <a:xfrm>
            <a:off x="6180836" y="8222210"/>
            <a:ext cx="789286" cy="101600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6000"/>
              </a:lnSpc>
            </a:pPr>
            <a:r>
              <a:rPr sz="500" spc="286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freer</a:t>
            </a:r>
            <a:r>
              <a:rPr sz="500" spc="9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00" spc="165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500" spc="98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500" spc="180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" spc="-164" dirty="0">
                <a:solidFill>
                  <a:srgbClr val="779A8C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600" spc="736" dirty="0">
                <a:solidFill>
                  <a:srgbClr val="ACC3BC"/>
                </a:solidFill>
                <a:latin typeface="Arial" panose="020B0604020202020204"/>
                <a:cs typeface="Arial" panose="020B0604020202020204"/>
              </a:rPr>
              <a:t>e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8" name="object 2"/>
          <p:cNvSpPr txBox="1"/>
          <p:nvPr/>
        </p:nvSpPr>
        <p:spPr>
          <a:xfrm>
            <a:off x="1267460" y="8874398"/>
            <a:ext cx="4383247" cy="863600"/>
          </a:xfrm>
          <a:prstGeom prst="rect">
            <a:avLst/>
          </a:prstGeom>
        </p:spPr>
        <p:txBody>
          <a:bodyPr wrap="square" lIns="0" tIns="43180" rIns="0" bIns="0" rtlCol="0">
            <a:noAutofit/>
          </a:bodyPr>
          <a:lstStyle/>
          <a:p>
            <a:pPr marL="12700">
              <a:lnSpc>
                <a:spcPts val="6800"/>
              </a:lnSpc>
            </a:pPr>
            <a:r>
              <a:rPr sz="6600" b="1" spc="-990" dirty="0">
                <a:solidFill>
                  <a:srgbClr val="FDFDFD"/>
                </a:solidFill>
                <a:latin typeface="Times New Roman" panose="02020603050405020304"/>
                <a:cs typeface="Times New Roman" panose="02020603050405020304"/>
              </a:rPr>
              <a:t>HEYPHILAPP</a:t>
            </a:r>
            <a:endParaRPr sz="6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0" y="-38100"/>
            <a:ext cx="18288000" cy="10363200"/>
          </a:xfrm>
          <a:prstGeom prst="rect">
            <a:avLst/>
          </a:prstGeom>
          <a:solidFill>
            <a:srgbClr val="007A2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en-US"/>
          </a:p>
        </p:txBody>
      </p:sp>
      <p:sp>
        <p:nvSpPr>
          <p:cNvPr id="2" name="TextBox 3"/>
          <p:cNvSpPr txBox="1"/>
          <p:nvPr/>
        </p:nvSpPr>
        <p:spPr>
          <a:xfrm>
            <a:off x="718572" y="382093"/>
            <a:ext cx="15493199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>
                <a:solidFill>
                  <a:srgbClr val="FFFDFD"/>
                </a:solidFill>
                <a:latin typeface="Arial Black" panose="020B0A04020102020204" charset="0"/>
              </a:rPr>
              <a:t>Skip The Line</a:t>
            </a:r>
            <a:endParaRPr lang="en-US" sz="6600">
              <a:solidFill>
                <a:srgbClr val="FFFDFD"/>
              </a:solidFill>
              <a:latin typeface="Arial Black" panose="020B0A04020102020204" charset="0"/>
            </a:endParaRPr>
          </a:p>
          <a:p>
            <a:pPr algn="l"/>
            <a:r>
              <a:rPr lang="en-US" sz="6600">
                <a:solidFill>
                  <a:srgbClr val="FFFDFD"/>
                </a:solidFill>
                <a:latin typeface="Arial Black" panose="020B0A04020102020204" charset="0"/>
              </a:rPr>
              <a:t>Get Advance LOA</a:t>
            </a:r>
            <a:endParaRPr lang="en-US" sz="6600" dirty="0">
              <a:solidFill>
                <a:srgbClr val="FFFDFD"/>
              </a:solidFill>
              <a:latin typeface="Arial Black" panose="020B0A040201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5784" y="1704495"/>
            <a:ext cx="8373644" cy="6878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69420"/>
            <a:ext cx="3733800" cy="7550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"/>
            <a:ext cx="18295497" cy="1135505"/>
          </a:xfrm>
          <a:prstGeom prst="rect">
            <a:avLst/>
          </a:prstGeom>
          <a:solidFill>
            <a:srgbClr val="19EC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FOR HEALTHCARE AVAILMENT CONCERNS</a:t>
            </a:r>
            <a:endParaRPr lang="en-PH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236"/>
            <a:ext cx="18288000" cy="6730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9151496"/>
            <a:ext cx="18287999" cy="1135505"/>
          </a:xfrm>
          <a:prstGeom prst="rect">
            <a:avLst/>
          </a:prstGeom>
          <a:solidFill>
            <a:srgbClr val="0669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1524000" y="2552700"/>
            <a:ext cx="152831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         	  Accredited                      		Hospitals &amp; Clinics 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24000" y="5737225"/>
            <a:ext cx="149555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Region IV - A </a:t>
            </a:r>
            <a:b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</a:br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CALABARZON 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22" name="TextBox 5"/>
            <p:cNvSpPr txBox="1"/>
            <p:nvPr/>
          </p:nvSpPr>
          <p:spPr>
            <a:xfrm>
              <a:off x="14241950" y="2107411"/>
              <a:ext cx="3006681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" y="0"/>
            <a:ext cx="18288000" cy="10386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1371600" y="4152900"/>
            <a:ext cx="146494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3" indent="457200"/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Hospitals &amp; Clinics     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71600" y="2584450"/>
            <a:ext cx="146494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0" lvl="8" indent="457200"/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Accredited             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47800" y="5981700"/>
            <a:ext cx="14424660" cy="25723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743200" lvl="6" indent="457200"/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Batangas City            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22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" y="694055"/>
            <a:ext cx="17492980" cy="889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493" y="636270"/>
            <a:ext cx="17773015" cy="901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771843"/>
            <a:ext cx="17696180" cy="8743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621665"/>
            <a:ext cx="17147540" cy="8719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340850"/>
            <a:ext cx="17070705" cy="70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695960"/>
            <a:ext cx="17566640" cy="8926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918" y="685800"/>
            <a:ext cx="17576165" cy="891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650558"/>
            <a:ext cx="17552670" cy="8985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648" y="2862263"/>
            <a:ext cx="17578705" cy="456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1981200" y="2552700"/>
            <a:ext cx="139141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Accredited - Hospitals 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186940" y="4838700"/>
            <a:ext cx="139141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Cavite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39"/>
            <a:ext cx="18288000" cy="1030827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" y="410210"/>
            <a:ext cx="17831435" cy="9500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938" y="261938"/>
            <a:ext cx="18018125" cy="976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55" y="476885"/>
            <a:ext cx="18026380" cy="9324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473393"/>
            <a:ext cx="18034000" cy="9340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2656840"/>
            <a:ext cx="17879060" cy="497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3" y="579755"/>
            <a:ext cx="17905095" cy="9127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664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13" y="359093"/>
            <a:ext cx="17986375" cy="956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8" y="500698"/>
            <a:ext cx="18038445" cy="9285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384493"/>
            <a:ext cx="17928590" cy="9518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3" y="759143"/>
            <a:ext cx="17874615" cy="8768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91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572" y="2781300"/>
            <a:ext cx="1687286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1972310"/>
            <a:ext cx="17971770" cy="6342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1981200" y="2552700"/>
            <a:ext cx="139141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Accredited - Hospitals 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186940" y="4838700"/>
            <a:ext cx="139141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Laguna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431483"/>
            <a:ext cx="18008600" cy="9424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25" y="251778"/>
            <a:ext cx="17837150" cy="9783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488" y="1387158"/>
            <a:ext cx="17599025" cy="7512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3" y="378460"/>
            <a:ext cx="18047335" cy="9530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399415"/>
            <a:ext cx="17793970" cy="9488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416243"/>
            <a:ext cx="17821910" cy="9454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658" y="354648"/>
            <a:ext cx="17926685" cy="9577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1024573"/>
            <a:ext cx="17846040" cy="8237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17882"/>
            <a:ext cx="18741967" cy="7078320"/>
          </a:xfrm>
          <a:custGeom>
            <a:avLst/>
            <a:gdLst/>
            <a:ahLst/>
            <a:cxnLst/>
            <a:rect l="l" t="t" r="r" b="b"/>
            <a:pathLst>
              <a:path w="18741967" h="7078320">
                <a:moveTo>
                  <a:pt x="0" y="0"/>
                </a:moveTo>
                <a:lnTo>
                  <a:pt x="18741967" y="0"/>
                </a:lnTo>
                <a:lnTo>
                  <a:pt x="18741967" y="7078320"/>
                </a:lnTo>
                <a:lnTo>
                  <a:pt x="0" y="7078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9261" y="2247900"/>
            <a:ext cx="16871432" cy="6751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US" sz="3200" spc="-4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50K </a:t>
            </a: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ANNUAL BENEFITS LIMIT</a:t>
            </a:r>
            <a:endParaRPr lang="en-US" sz="3200" spc="-41" dirty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GB" alt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WARD</a:t>
            </a: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 ROOM</a:t>
            </a:r>
            <a:endParaRPr lang="en-US" sz="3200" spc="-41" dirty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US" sz="3200" spc="-4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INPATIENT|OUTPATIENT|EMERGENCY|MENTAL </a:t>
            </a: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HEALTH CARE</a:t>
            </a:r>
            <a:endParaRPr lang="en-US" sz="3200" spc="-41" dirty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OP UNLI CONSULTATION</a:t>
            </a:r>
            <a:r>
              <a:rPr lang="en-GB" alt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 | </a:t>
            </a: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OP CLINIC BASED</a:t>
            </a:r>
            <a:endParaRPr lang="en-US" sz="3200" spc="-41" dirty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GB" alt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APE (ANNUAL PHYSICAL EXAM)</a:t>
            </a:r>
            <a:endParaRPr lang="en-US" sz="3200" spc="-41" dirty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GB" alt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20%</a:t>
            </a: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 PRE EXISTING COVERAGE</a:t>
            </a:r>
            <a:endParaRPr lang="en-US" sz="3200" spc="-41" dirty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1,800 AFFILIATED HOSPITALS &amp; CLINICS</a:t>
            </a:r>
            <a:endParaRPr lang="en-US" sz="3200" spc="-41" dirty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49,000 AFFILIATED PHYSICIANS</a:t>
            </a:r>
            <a:endParaRPr lang="en-US" sz="3200" spc="-41" dirty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HEYPHIL APP| NFC |MEMBERS GATEWAY</a:t>
            </a:r>
            <a:endParaRPr lang="en-US" sz="3200" spc="-41" dirty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  <a:p>
            <a:pPr marL="902335" lvl="1" indent="-451485">
              <a:lnSpc>
                <a:spcPts val="5265"/>
              </a:lnSpc>
              <a:buFont typeface="Arial" panose="020B0604020202020204"/>
              <a:buChar char="•"/>
            </a:pPr>
            <a:r>
              <a:rPr lang="en-US" sz="320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WELLNESS </a:t>
            </a:r>
            <a:r>
              <a:rPr lang="en-US" sz="3200" spc="-4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Bold Italics" panose="020B0806030504020204"/>
                <a:ea typeface="Open Sans Bold Italics" panose="020B0806030504020204"/>
                <a:cs typeface="Open Sans Bold Italics" panose="020B0806030504020204"/>
                <a:sym typeface="Open Sans Bold Italics" panose="020B0806030504020204"/>
              </a:rPr>
              <a:t>BUDDIES</a:t>
            </a:r>
            <a:endParaRPr lang="en-US" sz="3200" spc="-41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 Bold Italics" panose="020B0806030504020204"/>
              <a:ea typeface="Open Sans Bold Italics" panose="020B0806030504020204"/>
              <a:cs typeface="Open Sans Bold Italics" panose="020B0806030504020204"/>
              <a:sym typeface="Open Sans Bold Italics" panose="020B0806030504020204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5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600200" y="800309"/>
            <a:ext cx="9144000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altLang="en-US" sz="4400" dirty="0">
                <a:solidFill>
                  <a:schemeClr val="tx2">
                    <a:lumMod val="75000"/>
                  </a:schemeClr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Agrandir Ultra-Bold" panose="00000A00000000000000"/>
              </a:rPr>
              <a:t>BENEFIT ANNUALY </a:t>
            </a:r>
            <a:r>
              <a:rPr lang="en-PH" altLang="en-US" sz="4400" b="1" dirty="0">
                <a:solidFill>
                  <a:schemeClr val="tx2">
                    <a:lumMod val="75000"/>
                  </a:schemeClr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Agrandir Ultra-Bold" panose="00000A00000000000000"/>
              </a:rPr>
              <a:t>PHP 7,000.00 </a:t>
            </a:r>
            <a:endParaRPr lang="en-PH" altLang="en-US" sz="4400" b="1" dirty="0">
              <a:solidFill>
                <a:schemeClr val="tx2">
                  <a:lumMod val="75000"/>
                </a:schemeClr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Agrandir Ultra-Bold" panose="00000A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1072515"/>
            <a:ext cx="17821910" cy="8141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582613"/>
            <a:ext cx="17795240" cy="912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33738"/>
          <a:stretch>
            <a:fillRect/>
          </a:stretch>
        </p:blipFill>
        <p:spPr>
          <a:xfrm>
            <a:off x="209233" y="1988820"/>
            <a:ext cx="17869535" cy="630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1981200" y="2552700"/>
            <a:ext cx="139141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Accredited - Hospitals 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186940" y="4838700"/>
            <a:ext cx="139141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Quezon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304483"/>
            <a:ext cx="17744440" cy="9678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0" y="2968943"/>
            <a:ext cx="17719040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1981200" y="2552700"/>
            <a:ext cx="139141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Accredited - Hospitals 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186940" y="4838700"/>
            <a:ext cx="139141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9600">
                <a:latin typeface="Arial Rounded MT Bold" panose="020F0704030504030204" charset="0"/>
                <a:cs typeface="Arial Rounded MT Bold" panose="020F0704030504030204" charset="0"/>
              </a:rPr>
              <a:t>Rizal</a:t>
            </a:r>
            <a:endParaRPr lang="en-GB" altLang="en-US" sz="9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2435543"/>
            <a:ext cx="17724120" cy="5415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306070"/>
            <a:ext cx="17618710" cy="9674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273050"/>
            <a:ext cx="17661890" cy="974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13"/>
          <p:cNvSpPr txBox="1"/>
          <p:nvPr/>
        </p:nvSpPr>
        <p:spPr>
          <a:xfrm>
            <a:off x="3791204" y="658486"/>
            <a:ext cx="1360754" cy="457200"/>
          </a:xfrm>
          <a:prstGeom prst="rect">
            <a:avLst/>
          </a:prstGeom>
        </p:spPr>
        <p:txBody>
          <a:bodyPr wrap="square" lIns="0" tIns="22701" rIns="0" bIns="0" rtlCol="0">
            <a:noAutofit/>
          </a:bodyPr>
          <a:lstStyle/>
          <a:p>
            <a:pPr marL="12700">
              <a:lnSpc>
                <a:spcPts val="3575"/>
              </a:lnSpc>
            </a:pPr>
            <a:r>
              <a:rPr sz="3400" b="1" spc="52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CORE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5251195" y="658486"/>
            <a:ext cx="2286657" cy="457200"/>
          </a:xfrm>
          <a:prstGeom prst="rect">
            <a:avLst/>
          </a:prstGeom>
        </p:spPr>
        <p:txBody>
          <a:bodyPr wrap="square" lIns="0" tIns="22701" rIns="0" bIns="0" rtlCol="0">
            <a:noAutofit/>
          </a:bodyPr>
          <a:lstStyle/>
          <a:p>
            <a:pPr marL="12700">
              <a:lnSpc>
                <a:spcPts val="3575"/>
              </a:lnSpc>
            </a:pPr>
            <a:r>
              <a:rPr sz="3400" b="1" spc="62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BENEFITS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11"/>
          <p:cNvSpPr txBox="1"/>
          <p:nvPr/>
        </p:nvSpPr>
        <p:spPr>
          <a:xfrm>
            <a:off x="11776964" y="658486"/>
            <a:ext cx="2886720" cy="457200"/>
          </a:xfrm>
          <a:prstGeom prst="rect">
            <a:avLst/>
          </a:prstGeom>
        </p:spPr>
        <p:txBody>
          <a:bodyPr wrap="square" lIns="0" tIns="22701" rIns="0" bIns="0" rtlCol="0">
            <a:noAutofit/>
          </a:bodyPr>
          <a:lstStyle/>
          <a:p>
            <a:pPr marL="12700">
              <a:lnSpc>
                <a:spcPts val="3575"/>
              </a:lnSpc>
            </a:pPr>
            <a:r>
              <a:rPr sz="3400" b="1" spc="106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ADDITIONAL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48764" y="658486"/>
            <a:ext cx="2286830" cy="457200"/>
          </a:xfrm>
          <a:prstGeom prst="rect">
            <a:avLst/>
          </a:prstGeom>
        </p:spPr>
        <p:txBody>
          <a:bodyPr wrap="square" lIns="0" tIns="22701" rIns="0" bIns="0" rtlCol="0">
            <a:noAutofit/>
          </a:bodyPr>
          <a:lstStyle/>
          <a:p>
            <a:pPr marL="12700">
              <a:lnSpc>
                <a:spcPts val="3575"/>
              </a:lnSpc>
            </a:pPr>
            <a:r>
              <a:rPr sz="3400" b="1" spc="62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BENEFITS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8172" y="5543676"/>
            <a:ext cx="2825378" cy="1394968"/>
          </a:xfrm>
          <a:prstGeom prst="rect">
            <a:avLst/>
          </a:prstGeom>
        </p:spPr>
        <p:txBody>
          <a:bodyPr wrap="square" lIns="0" tIns="21399" rIns="0" bIns="0" rtlCol="0">
            <a:noAutofit/>
          </a:bodyPr>
          <a:lstStyle/>
          <a:p>
            <a:pPr marL="944880" marR="953770" algn="ctr">
              <a:lnSpc>
                <a:spcPts val="3370"/>
              </a:lnSpc>
            </a:pPr>
            <a:r>
              <a:rPr sz="3200" spc="83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Out•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64465" marR="175895" algn="ctr">
              <a:lnSpc>
                <a:spcPct val="96000"/>
              </a:lnSpc>
            </a:pPr>
            <a:r>
              <a:rPr sz="3200" spc="92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Patient Care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96000"/>
              </a:lnSpc>
              <a:spcBef>
                <a:spcPts val="110"/>
              </a:spcBef>
            </a:pPr>
            <a:r>
              <a:rPr sz="3200" spc="122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{Clinic-Based)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4522724" y="5543676"/>
            <a:ext cx="2276855" cy="913384"/>
          </a:xfrm>
          <a:prstGeom prst="rect">
            <a:avLst/>
          </a:prstGeom>
        </p:spPr>
        <p:txBody>
          <a:bodyPr wrap="square" lIns="0" tIns="21399" rIns="0" bIns="0" rtlCol="0">
            <a:noAutofit/>
          </a:bodyPr>
          <a:lstStyle/>
          <a:p>
            <a:pPr algn="ctr">
              <a:lnSpc>
                <a:spcPts val="3370"/>
              </a:lnSpc>
            </a:pPr>
            <a:r>
              <a:rPr sz="3200" spc="144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Emergency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624840" marR="669925" algn="ctr">
              <a:lnSpc>
                <a:spcPct val="96000"/>
              </a:lnSpc>
            </a:pPr>
            <a:r>
              <a:rPr sz="3200" spc="28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Care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7674356" y="5543676"/>
            <a:ext cx="2673492" cy="4368684"/>
          </a:xfrm>
          <a:prstGeom prst="rect">
            <a:avLst/>
          </a:prstGeom>
        </p:spPr>
        <p:txBody>
          <a:bodyPr wrap="square" lIns="0" tIns="21399" rIns="0" bIns="0" rtlCol="0">
            <a:noAutofit/>
          </a:bodyPr>
          <a:lstStyle/>
          <a:p>
            <a:pPr marL="463550" marR="19050">
              <a:lnSpc>
                <a:spcPts val="3370"/>
              </a:lnSpc>
            </a:pPr>
            <a:r>
              <a:rPr sz="3200" spc="108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In-Patient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indent="16510" algn="ctr">
              <a:lnSpc>
                <a:spcPct val="98000"/>
              </a:lnSpc>
            </a:pPr>
            <a:r>
              <a:rPr sz="3200" spc="14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200" spc="9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spc="4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200" spc="0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200" spc="28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-183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900" spc="11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23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12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27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900" spc="8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-5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900" spc="32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car</a:t>
            </a:r>
            <a:r>
              <a:rPr sz="2900" spc="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21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228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8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900" spc="6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20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25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6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900" spc="-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23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q</a:t>
            </a:r>
            <a:r>
              <a:rPr sz="2900" spc="21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900" spc="17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27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900" spc="-2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7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900" spc="3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-5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900" spc="26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25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900" spc="26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900" spc="4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298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6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-5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900" spc="-6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17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18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273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900" spc="7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16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ss</a:t>
            </a:r>
            <a:r>
              <a:rPr sz="2900" spc="7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17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16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900" spc="37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-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11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900" spc="7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3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8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900" spc="32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25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900" spc="2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23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900" spc="17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 </a:t>
            </a:r>
            <a:r>
              <a:rPr sz="2900" spc="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900" spc="30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18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900" spc="10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32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21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27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900" spc="7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16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900" spc="4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2900" spc="38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6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31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f </a:t>
            </a:r>
            <a:r>
              <a:rPr sz="2900" spc="17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900" spc="18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900" spc="11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rr</a:t>
            </a:r>
            <a:r>
              <a:rPr sz="2900" spc="19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en</a:t>
            </a:r>
            <a:r>
              <a:rPr sz="2900" spc="8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34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-5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900" spc="8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11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7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900" spc="34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-6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900" spc="-3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11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900" spc="26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11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900" spc="283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10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34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7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30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-48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endParaRPr sz="2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11267948" y="5571501"/>
            <a:ext cx="2454058" cy="823468"/>
          </a:xfrm>
          <a:prstGeom prst="rect">
            <a:avLst/>
          </a:prstGeom>
        </p:spPr>
        <p:txBody>
          <a:bodyPr wrap="square" lIns="0" tIns="19462" rIns="0" bIns="0" rtlCol="0">
            <a:noAutofit/>
          </a:bodyPr>
          <a:lstStyle/>
          <a:p>
            <a:pPr marL="12700">
              <a:lnSpc>
                <a:spcPts val="3065"/>
              </a:lnSpc>
            </a:pPr>
            <a:r>
              <a:rPr sz="2900" b="1" spc="94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APE - </a:t>
            </a:r>
            <a:r>
              <a:rPr sz="2900" spc="9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Annual</a:t>
            </a:r>
            <a:endParaRPr sz="2900">
              <a:latin typeface="Arial" panose="020B0604020202020204"/>
              <a:cs typeface="Arial" panose="020B0604020202020204"/>
            </a:endParaRPr>
          </a:p>
          <a:p>
            <a:pPr marL="40005" marR="55245">
              <a:lnSpc>
                <a:spcPct val="96000"/>
              </a:lnSpc>
            </a:pPr>
            <a:r>
              <a:rPr sz="2900" spc="12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Examination</a:t>
            </a:r>
            <a:endParaRPr sz="2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800836" y="5571501"/>
            <a:ext cx="1573186" cy="393700"/>
          </a:xfrm>
          <a:prstGeom prst="rect">
            <a:avLst/>
          </a:prstGeom>
        </p:spPr>
        <p:txBody>
          <a:bodyPr wrap="square" lIns="0" tIns="19462" rIns="0" bIns="0" rtlCol="0">
            <a:noAutofit/>
          </a:bodyPr>
          <a:lstStyle/>
          <a:p>
            <a:pPr marL="12700">
              <a:lnSpc>
                <a:spcPts val="3065"/>
              </a:lnSpc>
            </a:pPr>
            <a:r>
              <a:rPr sz="2900" spc="11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Physical</a:t>
            </a:r>
            <a:endParaRPr sz="2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11277092" y="6866901"/>
            <a:ext cx="6200549" cy="1253236"/>
          </a:xfrm>
          <a:prstGeom prst="rect">
            <a:avLst/>
          </a:prstGeom>
        </p:spPr>
        <p:txBody>
          <a:bodyPr wrap="square" lIns="0" tIns="19462" rIns="0" bIns="0" rtlCol="0">
            <a:noAutofit/>
          </a:bodyPr>
          <a:lstStyle/>
          <a:p>
            <a:pPr marL="31115" marR="55245">
              <a:lnSpc>
                <a:spcPts val="3065"/>
              </a:lnSpc>
            </a:pPr>
            <a:r>
              <a:rPr sz="2900" spc="135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MindCare - </a:t>
            </a:r>
            <a:r>
              <a:rPr sz="2900" spc="13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Support mental well•</a:t>
            </a:r>
            <a:endParaRPr sz="2900">
              <a:latin typeface="Arial" panose="020B0604020202020204"/>
              <a:cs typeface="Arial" panose="020B0604020202020204"/>
            </a:endParaRPr>
          </a:p>
          <a:p>
            <a:pPr marL="27940" marR="55245">
              <a:lnSpc>
                <a:spcPct val="96000"/>
              </a:lnSpc>
            </a:pPr>
            <a:r>
              <a:rPr sz="2900" spc="13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being,  including mindfulness,</a:t>
            </a:r>
            <a:endParaRPr sz="29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96000"/>
              </a:lnSpc>
              <a:spcBef>
                <a:spcPts val="50"/>
              </a:spcBef>
            </a:pPr>
            <a:r>
              <a:rPr sz="2900" spc="13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self-care, and stress management</a:t>
            </a:r>
            <a:endParaRPr sz="2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4245356" y="6940053"/>
            <a:ext cx="2794176" cy="2987547"/>
          </a:xfrm>
          <a:prstGeom prst="rect">
            <a:avLst/>
          </a:prstGeom>
        </p:spPr>
        <p:txBody>
          <a:bodyPr wrap="square" lIns="0" tIns="19462" rIns="0" bIns="0" rtlCol="0">
            <a:noAutofit/>
          </a:bodyPr>
          <a:lstStyle/>
          <a:p>
            <a:pPr marL="73025" marR="81915" algn="ctr">
              <a:lnSpc>
                <a:spcPts val="3065"/>
              </a:lnSpc>
            </a:pPr>
            <a:r>
              <a:rPr sz="2900" spc="15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Acute care for</a:t>
            </a:r>
            <a:endParaRPr sz="29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98000"/>
              </a:lnSpc>
            </a:pPr>
            <a:r>
              <a:rPr sz="2900" spc="15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900" spc="16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900" spc="21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23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13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16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900" spc="-16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900" spc="32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11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900" spc="1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29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2900" spc="6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23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900" spc="-14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-7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11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900" spc="26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13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900" spc="26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10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37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4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30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11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900" spc="11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900" spc="63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11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900" spc="6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13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900" spc="29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900" spc="14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18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900" spc="4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2900" spc="23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-4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24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900" spc="22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900" spc="8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23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124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6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253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-9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-48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24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10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213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900" spc="24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23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900" spc="10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spc="95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li</a:t>
            </a:r>
            <a:r>
              <a:rPr sz="2900" spc="123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201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900" spc="26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13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900" spc="17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900" spc="143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900" spc="67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900" spc="8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900" spc="19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900" spc="32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spc="-96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h</a:t>
            </a:r>
            <a:endParaRPr sz="2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"/>
          <p:cNvSpPr txBox="1"/>
          <p:nvPr/>
        </p:nvSpPr>
        <p:spPr>
          <a:xfrm>
            <a:off x="1066292" y="7424685"/>
            <a:ext cx="2433005" cy="826516"/>
          </a:xfrm>
          <a:prstGeom prst="rect">
            <a:avLst/>
          </a:prstGeom>
        </p:spPr>
        <p:txBody>
          <a:bodyPr wrap="square" lIns="0" tIns="19462" rIns="0" bIns="0" rtlCol="0">
            <a:noAutofit/>
          </a:bodyPr>
          <a:lstStyle/>
          <a:p>
            <a:pPr marL="45720" marR="66040" algn="ctr">
              <a:lnSpc>
                <a:spcPts val="3065"/>
              </a:lnSpc>
            </a:pPr>
            <a:r>
              <a:rPr sz="2900" spc="30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Medical  care</a:t>
            </a:r>
            <a:endParaRPr sz="29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96000"/>
              </a:lnSpc>
            </a:pPr>
            <a:r>
              <a:rPr sz="2900" spc="152" dirty="0">
                <a:solidFill>
                  <a:srgbClr val="3FE897"/>
                </a:solidFill>
                <a:latin typeface="Arial" panose="020B0604020202020204"/>
                <a:cs typeface="Arial" panose="020B0604020202020204"/>
              </a:rPr>
              <a:t>that does not</a:t>
            </a:r>
            <a:endParaRPr sz="29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282258"/>
            <a:ext cx="17889220" cy="9722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317500"/>
            <a:ext cx="17816830" cy="965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58" y="276543"/>
            <a:ext cx="17647285" cy="9733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462915"/>
            <a:ext cx="17876520" cy="9361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655"/>
            <a:ext cx="18288000" cy="2104445"/>
            <a:chOff x="0" y="0"/>
            <a:chExt cx="2807500" cy="419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500" cy="419436"/>
            </a:xfrm>
            <a:custGeom>
              <a:avLst/>
              <a:gdLst/>
              <a:ahLst/>
              <a:cxnLst/>
              <a:rect l="l" t="t" r="r" b="b"/>
              <a:pathLst>
                <a:path w="2807500" h="419436">
                  <a:moveTo>
                    <a:pt x="0" y="0"/>
                  </a:moveTo>
                  <a:lnTo>
                    <a:pt x="2807500" y="0"/>
                  </a:lnTo>
                  <a:lnTo>
                    <a:pt x="2807500" y="419436"/>
                  </a:lnTo>
                  <a:lnTo>
                    <a:pt x="0" y="419436"/>
                  </a:lnTo>
                  <a:close/>
                </a:path>
              </a:pathLst>
            </a:custGeom>
            <a:solidFill>
              <a:srgbClr val="0033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07500" cy="3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412115"/>
            <a:ext cx="17951450" cy="9462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562604" y="730427"/>
            <a:ext cx="7955164" cy="673100"/>
          </a:xfrm>
          <a:prstGeom prst="rect">
            <a:avLst/>
          </a:prstGeom>
        </p:spPr>
        <p:txBody>
          <a:bodyPr wrap="square" lIns="0" tIns="33655" rIns="0" bIns="0" rtlCol="0">
            <a:noAutofit/>
          </a:bodyPr>
          <a:lstStyle/>
          <a:p>
            <a:pPr marL="12700">
              <a:lnSpc>
                <a:spcPts val="5300"/>
              </a:lnSpc>
            </a:pPr>
            <a:r>
              <a:rPr sz="5100" b="1" spc="154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PHILCARE PREFERRED</a:t>
            </a:r>
            <a:endParaRPr sz="5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73332" y="730427"/>
            <a:ext cx="1642786" cy="673100"/>
          </a:xfrm>
          <a:prstGeom prst="rect">
            <a:avLst/>
          </a:prstGeom>
        </p:spPr>
        <p:txBody>
          <a:bodyPr wrap="square" lIns="0" tIns="33655" rIns="0" bIns="0" rtlCol="0">
            <a:noAutofit/>
          </a:bodyPr>
          <a:lstStyle/>
          <a:p>
            <a:pPr marL="12700">
              <a:lnSpc>
                <a:spcPts val="5300"/>
              </a:lnSpc>
            </a:pPr>
            <a:r>
              <a:rPr sz="5100" b="1" spc="56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HMO</a:t>
            </a:r>
            <a:endParaRPr sz="5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65556" y="730427"/>
            <a:ext cx="1876617" cy="673100"/>
          </a:xfrm>
          <a:prstGeom prst="rect">
            <a:avLst/>
          </a:prstGeom>
        </p:spPr>
        <p:txBody>
          <a:bodyPr wrap="square" lIns="0" tIns="33655" rIns="0" bIns="0" rtlCol="0">
            <a:noAutofit/>
          </a:bodyPr>
          <a:lstStyle/>
          <a:p>
            <a:pPr marL="12700">
              <a:lnSpc>
                <a:spcPts val="5300"/>
              </a:lnSpc>
            </a:pPr>
            <a:r>
              <a:rPr sz="5100" b="1" spc="84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5100" b="1" spc="64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5100" b="1" spc="100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5100" b="1" spc="0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N</a:t>
            </a:r>
            <a:endParaRPr sz="5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62603" y="1464995"/>
            <a:ext cx="926849" cy="673100"/>
          </a:xfrm>
          <a:prstGeom prst="rect">
            <a:avLst/>
          </a:prstGeom>
        </p:spPr>
        <p:txBody>
          <a:bodyPr wrap="square" lIns="0" tIns="33655" rIns="0" bIns="0" rtlCol="0">
            <a:noAutofit/>
          </a:bodyPr>
          <a:lstStyle/>
          <a:p>
            <a:pPr marL="12700">
              <a:lnSpc>
                <a:spcPts val="5300"/>
              </a:lnSpc>
            </a:pPr>
            <a:r>
              <a:rPr sz="5100" b="1" spc="69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5100" b="1" spc="0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y</a:t>
            </a:r>
            <a:endParaRPr sz="5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26355" y="1464995"/>
            <a:ext cx="1173183" cy="673100"/>
          </a:xfrm>
          <a:prstGeom prst="rect">
            <a:avLst/>
          </a:prstGeom>
        </p:spPr>
        <p:txBody>
          <a:bodyPr wrap="square" lIns="0" tIns="33655" rIns="0" bIns="0" rtlCol="0">
            <a:noAutofit/>
          </a:bodyPr>
          <a:lstStyle/>
          <a:p>
            <a:pPr marL="12700">
              <a:lnSpc>
                <a:spcPts val="5300"/>
              </a:lnSpc>
            </a:pPr>
            <a:r>
              <a:rPr sz="5100" b="1" spc="79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5100" b="1" spc="25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5100" b="1" spc="0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S</a:t>
            </a:r>
            <a:endParaRPr sz="5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9187" y="1464995"/>
            <a:ext cx="1326249" cy="673100"/>
          </a:xfrm>
          <a:prstGeom prst="rect">
            <a:avLst/>
          </a:prstGeom>
        </p:spPr>
        <p:txBody>
          <a:bodyPr wrap="square" lIns="0" tIns="33655" rIns="0" bIns="0" rtlCol="0">
            <a:noAutofit/>
          </a:bodyPr>
          <a:lstStyle/>
          <a:p>
            <a:pPr marL="12700">
              <a:lnSpc>
                <a:spcPts val="5300"/>
              </a:lnSpc>
            </a:pPr>
            <a:r>
              <a:rPr sz="5100" b="1" spc="317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-All</a:t>
            </a:r>
            <a:endParaRPr sz="5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4419" y="1464995"/>
            <a:ext cx="1585227" cy="673100"/>
          </a:xfrm>
          <a:prstGeom prst="rect">
            <a:avLst/>
          </a:prstGeom>
        </p:spPr>
        <p:txBody>
          <a:bodyPr wrap="square" lIns="0" tIns="33655" rIns="0" bIns="0" rtlCol="0">
            <a:noAutofit/>
          </a:bodyPr>
          <a:lstStyle/>
          <a:p>
            <a:pPr marL="12700">
              <a:lnSpc>
                <a:spcPts val="5300"/>
              </a:lnSpc>
            </a:pPr>
            <a:r>
              <a:rPr sz="5100" b="1" spc="49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Care</a:t>
            </a:r>
            <a:endParaRPr sz="5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55684" y="1464995"/>
            <a:ext cx="3255434" cy="673100"/>
          </a:xfrm>
          <a:prstGeom prst="rect">
            <a:avLst/>
          </a:prstGeom>
        </p:spPr>
        <p:txBody>
          <a:bodyPr wrap="square" lIns="0" tIns="33655" rIns="0" bIns="0" rtlCol="0">
            <a:noAutofit/>
          </a:bodyPr>
          <a:lstStyle/>
          <a:p>
            <a:pPr marL="12700">
              <a:lnSpc>
                <a:spcPts val="5300"/>
              </a:lnSpc>
            </a:pPr>
            <a:r>
              <a:rPr sz="5100" b="1" spc="65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Marketing</a:t>
            </a:r>
            <a:endParaRPr sz="5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9028" y="3013804"/>
            <a:ext cx="2365695" cy="533400"/>
          </a:xfrm>
          <a:prstGeom prst="rect">
            <a:avLst/>
          </a:prstGeom>
        </p:spPr>
        <p:txBody>
          <a:bodyPr wrap="square" lIns="0" tIns="26606" rIns="0" bIns="0" rtlCol="0">
            <a:noAutofit/>
          </a:bodyPr>
          <a:lstStyle/>
          <a:p>
            <a:pPr marL="12700">
              <a:lnSpc>
                <a:spcPts val="4190"/>
              </a:lnSpc>
            </a:pPr>
            <a:r>
              <a:rPr sz="4000" spc="166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Welcome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3524" y="3013804"/>
            <a:ext cx="566033" cy="533400"/>
          </a:xfrm>
          <a:prstGeom prst="rect">
            <a:avLst/>
          </a:prstGeom>
        </p:spPr>
        <p:txBody>
          <a:bodyPr wrap="square" lIns="0" tIns="26606" rIns="0" bIns="0" rtlCol="0">
            <a:noAutofit/>
          </a:bodyPr>
          <a:lstStyle/>
          <a:p>
            <a:pPr marL="12700">
              <a:lnSpc>
                <a:spcPts val="4190"/>
              </a:lnSpc>
            </a:pPr>
            <a:r>
              <a:rPr sz="4000" spc="161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to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35316" y="3013804"/>
            <a:ext cx="1263695" cy="533400"/>
          </a:xfrm>
          <a:prstGeom prst="rect">
            <a:avLst/>
          </a:prstGeom>
        </p:spPr>
        <p:txBody>
          <a:bodyPr wrap="square" lIns="0" tIns="26606" rIns="0" bIns="0" rtlCol="0">
            <a:noAutofit/>
          </a:bodyPr>
          <a:lstStyle/>
          <a:p>
            <a:pPr marL="12700">
              <a:lnSpc>
                <a:spcPts val="4190"/>
              </a:lnSpc>
            </a:pPr>
            <a:r>
              <a:rPr sz="4000" spc="175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Your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45956" y="3013804"/>
            <a:ext cx="2122423" cy="533400"/>
          </a:xfrm>
          <a:prstGeom prst="rect">
            <a:avLst/>
          </a:prstGeom>
        </p:spPr>
        <p:txBody>
          <a:bodyPr wrap="square" lIns="0" tIns="26606" rIns="0" bIns="0" rtlCol="0">
            <a:noAutofit/>
          </a:bodyPr>
          <a:lstStyle/>
          <a:p>
            <a:pPr marL="12700">
              <a:lnSpc>
                <a:spcPts val="4190"/>
              </a:lnSpc>
            </a:pPr>
            <a:r>
              <a:rPr sz="4000" spc="240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Journey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34420" y="3013804"/>
            <a:ext cx="566033" cy="533400"/>
          </a:xfrm>
          <a:prstGeom prst="rect">
            <a:avLst/>
          </a:prstGeom>
        </p:spPr>
        <p:txBody>
          <a:bodyPr wrap="square" lIns="0" tIns="26606" rIns="0" bIns="0" rtlCol="0">
            <a:noAutofit/>
          </a:bodyPr>
          <a:lstStyle/>
          <a:p>
            <a:pPr marL="12700">
              <a:lnSpc>
                <a:spcPts val="4190"/>
              </a:lnSpc>
            </a:pPr>
            <a:r>
              <a:rPr sz="4000" spc="161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to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8404" y="3013804"/>
            <a:ext cx="2336291" cy="533400"/>
          </a:xfrm>
          <a:prstGeom prst="rect">
            <a:avLst/>
          </a:prstGeom>
        </p:spPr>
        <p:txBody>
          <a:bodyPr wrap="square" lIns="0" tIns="26606" rIns="0" bIns="0" rtlCol="0">
            <a:noAutofit/>
          </a:bodyPr>
          <a:lstStyle/>
          <a:p>
            <a:pPr marL="12700">
              <a:lnSpc>
                <a:spcPts val="4190"/>
              </a:lnSpc>
            </a:pPr>
            <a:r>
              <a:rPr sz="4000" spc="170" dirty="0">
                <a:solidFill>
                  <a:srgbClr val="F7F9F9"/>
                </a:solidFill>
                <a:latin typeface="Arial" panose="020B0604020202020204"/>
                <a:cs typeface="Arial" panose="020B0604020202020204"/>
              </a:rPr>
              <a:t>Wellness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51823" y="8343900"/>
            <a:ext cx="11984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3200" dirty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CONTACT US:</a:t>
            </a:r>
            <a:r>
              <a:rPr lang="en-GB" altLang="en-US" sz="3200" u="sng" dirty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GB" altLang="en-US" sz="3200" u="sng" dirty="0" smtClean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09914372822 - 09953316753 - </a:t>
            </a:r>
            <a:r>
              <a:rPr lang="en-GB" altLang="en-US" sz="3200" u="sng" dirty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(043) 3493044</a:t>
            </a:r>
            <a:endParaRPr lang="en-GB" altLang="en-US" sz="3200" u="sng" dirty="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00083" y="3924300"/>
            <a:ext cx="11984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5400" b="1" u="sng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THANK YOU</a:t>
            </a:r>
            <a:endParaRPr lang="en-GB" altLang="en-US" sz="5400" b="1" u="sng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048000" y="8775065"/>
            <a:ext cx="11984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800" u="sng" dirty="0" err="1" smtClean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Zenna</a:t>
            </a:r>
            <a:r>
              <a:rPr lang="en-GB" altLang="en-US" sz="2800" u="sng" dirty="0" smtClean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O. </a:t>
            </a:r>
            <a:r>
              <a:rPr lang="en-GB" altLang="en-US" sz="2800" u="sng" dirty="0" err="1" smtClean="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Aranda</a:t>
            </a:r>
            <a:endParaRPr lang="en-GB" altLang="en-US" sz="2800" i="1" u="sng" dirty="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542415" y="9334500"/>
            <a:ext cx="152031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8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LOCATED AT: </a:t>
            </a:r>
            <a:r>
              <a:rPr lang="en-GB" altLang="en-US" sz="2800" u="sng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ATDRMAM BLDG. 3RD FLOOR RM. 304 J.P. LAUREL ST. AYALA HIGHWAY MATAAS NA LUPA LIPA CITY BATANGAS</a:t>
            </a:r>
            <a:endParaRPr lang="en-GB" altLang="en-US" sz="2800" u="sng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17882"/>
            <a:ext cx="18741967" cy="7078320"/>
          </a:xfrm>
          <a:custGeom>
            <a:avLst/>
            <a:gdLst/>
            <a:ahLst/>
            <a:cxnLst/>
            <a:rect l="l" t="t" r="r" b="b"/>
            <a:pathLst>
              <a:path w="18741967" h="7078320">
                <a:moveTo>
                  <a:pt x="0" y="0"/>
                </a:moveTo>
                <a:lnTo>
                  <a:pt x="18741967" y="0"/>
                </a:lnTo>
                <a:lnTo>
                  <a:pt x="18741967" y="7078320"/>
                </a:lnTo>
                <a:lnTo>
                  <a:pt x="0" y="7078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7" name="Title 1"/>
          <p:cNvSpPr txBox="1"/>
          <p:nvPr/>
        </p:nvSpPr>
        <p:spPr>
          <a:xfrm>
            <a:off x="680476" y="1249904"/>
            <a:ext cx="13146098" cy="149781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dirty="0" smtClean="0">
                <a:solidFill>
                  <a:schemeClr val="tx2">
                    <a:lumMod val="75000"/>
                  </a:schemeClr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FULL HEALTH BENEFITS</a:t>
            </a:r>
            <a:br>
              <a:rPr lang="en-PH" dirty="0" smtClean="0">
                <a:solidFill>
                  <a:schemeClr val="tx2">
                    <a:lumMod val="75000"/>
                  </a:schemeClr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</a:br>
            <a:r>
              <a:rPr lang="en-PH" dirty="0" smtClean="0">
                <a:solidFill>
                  <a:schemeClr val="tx2">
                    <a:lumMod val="75000"/>
                  </a:schemeClr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ANNUAL PHYSICAL EXAMINATION</a:t>
            </a:r>
            <a:endParaRPr lang="en-PH" dirty="0">
              <a:solidFill>
                <a:schemeClr val="tx2">
                  <a:lumMod val="75000"/>
                </a:schemeClr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21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59562" y="3543300"/>
          <a:ext cx="12604038" cy="572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/>
                <a:gridCol w="6508038"/>
              </a:tblGrid>
              <a:tr h="820777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Taking</a:t>
                      </a:r>
                      <a:r>
                        <a:rPr lang="en-US" sz="3200" b="1" baseline="0" dirty="0" smtClean="0">
                          <a:latin typeface="Agency FB" panose="020B0503020202020204" pitchFamily="34" charset="0"/>
                        </a:rPr>
                        <a:t> of Medical History </a:t>
                      </a:r>
                      <a:r>
                        <a:rPr lang="en-GB" altLang="en-US" sz="3200" b="1" baseline="0" dirty="0" smtClean="0">
                          <a:latin typeface="Agency FB" panose="020B0503020202020204" pitchFamily="34" charset="0"/>
                        </a:rPr>
                        <a:t>and </a:t>
                      </a:r>
                      <a:r>
                        <a:rPr lang="en-US" sz="3200" b="1" dirty="0" smtClean="0">
                          <a:latin typeface="Agency FB" panose="020B0503020202020204" pitchFamily="34" charset="0"/>
                          <a:sym typeface="+mn-ea"/>
                        </a:rPr>
                        <a:t>Physical Examination </a:t>
                      </a:r>
                      <a:endParaRPr lang="en-GB" altLang="en-US" sz="3200" b="1" baseline="0" dirty="0" smtClean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Covered </a:t>
                      </a:r>
                      <a:endParaRPr 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31333">
                <a:tc>
                  <a:txBody>
                    <a:bodyPr/>
                    <a:lstStyle/>
                    <a:p>
                      <a:r>
                        <a:rPr lang="en-GB" altLang="en-US" sz="3200" b="1" dirty="0">
                          <a:latin typeface="Agency FB" panose="020B0503020202020204" pitchFamily="34" charset="0"/>
                        </a:rPr>
                        <a:t>Complete Blood Count (CBC)</a:t>
                      </a:r>
                      <a:endParaRPr lang="en-GB" alt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Covered </a:t>
                      </a:r>
                      <a:endParaRPr 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31333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Chest X-Ray</a:t>
                      </a:r>
                      <a:endParaRPr 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Covered </a:t>
                      </a:r>
                      <a:endParaRPr 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31333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Routine Urinalysis</a:t>
                      </a:r>
                      <a:r>
                        <a:rPr lang="en-US" sz="3200" b="1" baseline="0" dirty="0" smtClean="0">
                          <a:latin typeface="Agency FB" panose="020B0503020202020204" pitchFamily="34" charset="0"/>
                        </a:rPr>
                        <a:t> </a:t>
                      </a:r>
                      <a:endParaRPr 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Covered</a:t>
                      </a:r>
                      <a:endParaRPr 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31333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Routine </a:t>
                      </a:r>
                      <a:r>
                        <a:rPr lang="en-US" sz="3200" b="1" dirty="0" err="1" smtClean="0">
                          <a:latin typeface="Agency FB" panose="020B0503020202020204" pitchFamily="34" charset="0"/>
                        </a:rPr>
                        <a:t>Fecalysis</a:t>
                      </a:r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 </a:t>
                      </a:r>
                      <a:endParaRPr 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gency FB" panose="020B0503020202020204" pitchFamily="34" charset="0"/>
                        </a:rPr>
                        <a:t>Covered</a:t>
                      </a:r>
                      <a:r>
                        <a:rPr lang="en-US" sz="3200" b="1" baseline="0" dirty="0" smtClean="0">
                          <a:latin typeface="Agency FB" panose="020B0503020202020204" pitchFamily="34" charset="0"/>
                        </a:rPr>
                        <a:t> </a:t>
                      </a:r>
                      <a:endParaRPr 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31333">
                <a:tc>
                  <a:txBody>
                    <a:bodyPr/>
                    <a:lstStyle/>
                    <a:p>
                      <a:pPr algn="l"/>
                      <a:endParaRPr lang="en-US" sz="3200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3200" b="1" dirty="0" smtClean="0">
                        <a:latin typeface="Agency FB" panose="020B0503020202020204" pitchFamily="34" charset="0"/>
                      </a:endParaRPr>
                    </a:p>
                    <a:p>
                      <a:endParaRPr lang="en-US" b="1" dirty="0">
                        <a:latin typeface="Agency FB" panose="020B05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17882"/>
            <a:ext cx="18741967" cy="7078320"/>
          </a:xfrm>
          <a:custGeom>
            <a:avLst/>
            <a:gdLst/>
            <a:ahLst/>
            <a:cxnLst/>
            <a:rect l="l" t="t" r="r" b="b"/>
            <a:pathLst>
              <a:path w="18741967" h="7078320">
                <a:moveTo>
                  <a:pt x="0" y="0"/>
                </a:moveTo>
                <a:lnTo>
                  <a:pt x="18741967" y="0"/>
                </a:lnTo>
                <a:lnTo>
                  <a:pt x="18741967" y="7078320"/>
                </a:lnTo>
                <a:lnTo>
                  <a:pt x="0" y="7078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3107" y="1895761"/>
            <a:ext cx="12709988" cy="1369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>
                <a:solidFill>
                  <a:srgbClr val="00338E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Agrandir Ultra-Bold" panose="00000A00000000000000"/>
              </a:rPr>
              <a:t>PREVENTIVE HEALTH CARE</a:t>
            </a:r>
            <a:endParaRPr lang="en-US" sz="6600" dirty="0">
              <a:solidFill>
                <a:srgbClr val="00338E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Agrandir Ultra-Bold" panose="00000A0000000000000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676401" y="4127500"/>
            <a:ext cx="8596668" cy="1320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lgerian" panose="04020705040A02060702" pitchFamily="82" charset="0"/>
              </a:rPr>
              <a:t> </a:t>
            </a:r>
            <a:endParaRPr lang="en-PH" b="1" dirty="0">
              <a:latin typeface="Algerian" panose="04020705040A02060702" pitchFamily="82" charset="0"/>
            </a:endParaRPr>
          </a:p>
        </p:txBody>
      </p:sp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9" y="4660177"/>
            <a:ext cx="12786061" cy="347868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18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17882"/>
            <a:ext cx="18741967" cy="7078320"/>
          </a:xfrm>
          <a:custGeom>
            <a:avLst/>
            <a:gdLst/>
            <a:ahLst/>
            <a:cxnLst/>
            <a:rect l="l" t="t" r="r" b="b"/>
            <a:pathLst>
              <a:path w="18741967" h="7078320">
                <a:moveTo>
                  <a:pt x="0" y="0"/>
                </a:moveTo>
                <a:lnTo>
                  <a:pt x="18741967" y="0"/>
                </a:lnTo>
                <a:lnTo>
                  <a:pt x="18741967" y="7078320"/>
                </a:lnTo>
                <a:lnTo>
                  <a:pt x="0" y="7078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4800" y="561087"/>
            <a:ext cx="9258300" cy="18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8160" dirty="0">
                <a:solidFill>
                  <a:srgbClr val="00338E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Agrandir Ultra-Bold" panose="00000A00000000000000"/>
              </a:rPr>
              <a:t>OUT-PATIENT CARE</a:t>
            </a:r>
            <a:endParaRPr lang="en-US" sz="8160" dirty="0">
              <a:solidFill>
                <a:srgbClr val="00338E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  <a:sym typeface="Agrandir Ultra-Bold" panose="00000A0000000000000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05148" y="2390691"/>
            <a:ext cx="13021928" cy="7752089"/>
            <a:chOff x="248575" y="746160"/>
            <a:chExt cx="11694850" cy="6012449"/>
          </a:xfrm>
        </p:grpSpPr>
        <p:pic>
          <p:nvPicPr>
            <p:cNvPr id="12" name="Content Placeholder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575" y="746160"/>
              <a:ext cx="11683013" cy="3189736"/>
            </a:xfrm>
            <a:prstGeom prst="rect">
              <a:avLst/>
            </a:prstGeom>
          </p:spPr>
        </p:pic>
        <p:pic>
          <p:nvPicPr>
            <p:cNvPr id="13" name="Content Placeholder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575" y="3935896"/>
              <a:ext cx="11694850" cy="28227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151562" y="269046"/>
            <a:ext cx="4710470" cy="9873734"/>
            <a:chOff x="13151562" y="269046"/>
            <a:chExt cx="4710470" cy="9873734"/>
          </a:xfrm>
        </p:grpSpPr>
        <p:sp>
          <p:nvSpPr>
            <p:cNvPr id="20" name="TextBox 5"/>
            <p:cNvSpPr txBox="1"/>
            <p:nvPr/>
          </p:nvSpPr>
          <p:spPr>
            <a:xfrm>
              <a:off x="14241950" y="2107411"/>
              <a:ext cx="3006681" cy="91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70"/>
                </a:lnSpc>
              </a:pPr>
              <a:r>
                <a:rPr lang="en-US" sz="5405" dirty="0">
                  <a:solidFill>
                    <a:srgbClr val="488E55"/>
                  </a:solidFill>
                  <a:latin typeface="Open Sans Bold" panose="020B0806030504020204"/>
                  <a:ea typeface="Open Sans Bold" panose="020B0806030504020204"/>
                  <a:cs typeface="Open Sans Bold" panose="020B0806030504020204"/>
                  <a:sym typeface="Open Sans Bold" panose="020B0806030504020204"/>
                </a:rPr>
                <a:t>Benefits</a:t>
              </a:r>
              <a:endParaRPr lang="en-US" sz="5405" dirty="0">
                <a:solidFill>
                  <a:srgbClr val="488E55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23432" y="7200900"/>
              <a:ext cx="4038600" cy="29418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51562" y="269046"/>
              <a:ext cx="4593772" cy="19788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2973</Words>
  <Application>WPS Presentation</Application>
  <PresentationFormat>Custom</PresentationFormat>
  <Paragraphs>253</Paragraphs>
  <Slides>65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8" baseType="lpstr">
      <vt:lpstr>Arial</vt:lpstr>
      <vt:lpstr>SimSun</vt:lpstr>
      <vt:lpstr>Wingdings</vt:lpstr>
      <vt:lpstr>Brush Script MT</vt:lpstr>
      <vt:lpstr>Buffalo</vt:lpstr>
      <vt:lpstr>Segoe Print</vt:lpstr>
      <vt:lpstr>Poppins</vt:lpstr>
      <vt:lpstr>Poppins Bold</vt:lpstr>
      <vt:lpstr>Open Sans Bold</vt:lpstr>
      <vt:lpstr>Arial Black</vt:lpstr>
      <vt:lpstr>Arial</vt:lpstr>
      <vt:lpstr>Open Sans Bold Italics</vt:lpstr>
      <vt:lpstr>Yu Gothic UI Semibold</vt:lpstr>
      <vt:lpstr>Open Sans Bold</vt:lpstr>
      <vt:lpstr>Agrandir Ultra-Bold</vt:lpstr>
      <vt:lpstr>Agency FB</vt:lpstr>
      <vt:lpstr>Algerian</vt:lpstr>
      <vt:lpstr>Microsoft YaHei</vt:lpstr>
      <vt:lpstr>Arial Unicode MS</vt:lpstr>
      <vt:lpstr>Calibri</vt:lpstr>
      <vt:lpstr>Times New Roman</vt:lpstr>
      <vt:lpstr>Arial Rounded MT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</dc:title>
  <dc:creator>Admin</dc:creator>
  <cp:lastModifiedBy>barce</cp:lastModifiedBy>
  <cp:revision>51</cp:revision>
  <dcterms:created xsi:type="dcterms:W3CDTF">2006-08-16T00:00:00Z</dcterms:created>
  <dcterms:modified xsi:type="dcterms:W3CDTF">2025-06-26T12:41:01Z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4A58FC886DBB4484A1EFB83F671BF82C_13</vt:lpwstr>
  </property>
  <property fmtid="{D5CDD505-2E9C-101B-9397-08002B2CF9AE}" pid="3" name="KSOProductBuildVer">
    <vt:lpwstr>2057-12.2.0.21179</vt:lpwstr>
  </property>
</Properties>
</file>